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19"/>
  </p:notesMasterIdLst>
  <p:handoutMasterIdLst>
    <p:handoutMasterId r:id="rId20"/>
  </p:handoutMasterIdLst>
  <p:sldIdLst>
    <p:sldId id="263" r:id="rId2"/>
    <p:sldId id="472" r:id="rId3"/>
    <p:sldId id="388" r:id="rId4"/>
    <p:sldId id="484" r:id="rId5"/>
    <p:sldId id="473" r:id="rId6"/>
    <p:sldId id="474" r:id="rId7"/>
    <p:sldId id="475" r:id="rId8"/>
    <p:sldId id="476" r:id="rId9"/>
    <p:sldId id="477" r:id="rId10"/>
    <p:sldId id="478" r:id="rId11"/>
    <p:sldId id="479" r:id="rId12"/>
    <p:sldId id="480" r:id="rId13"/>
    <p:sldId id="481" r:id="rId14"/>
    <p:sldId id="482" r:id="rId15"/>
    <p:sldId id="483" r:id="rId16"/>
    <p:sldId id="485" r:id="rId17"/>
    <p:sldId id="392" r:id="rId18"/>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640" autoAdjust="0"/>
  </p:normalViewPr>
  <p:slideViewPr>
    <p:cSldViewPr>
      <p:cViewPr varScale="1">
        <p:scale>
          <a:sx n="60" d="100"/>
          <a:sy n="60" d="100"/>
        </p:scale>
        <p:origin x="1460" y="40"/>
      </p:cViewPr>
      <p:guideLst>
        <p:guide orient="horz" pos="2160"/>
        <p:guide pos="2880"/>
      </p:guideLst>
    </p:cSldViewPr>
  </p:slideViewPr>
  <p:notesTextViewPr>
    <p:cViewPr>
      <p:scale>
        <a:sx n="3" d="2"/>
        <a:sy n="3" d="2"/>
      </p:scale>
      <p:origin x="0" y="0"/>
    </p:cViewPr>
  </p:notesTextViewPr>
  <p:notesViewPr>
    <p:cSldViewPr>
      <p:cViewPr varScale="1">
        <p:scale>
          <a:sx n="80" d="100"/>
          <a:sy n="80" d="100"/>
        </p:scale>
        <p:origin x="-2820"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DOELAP Assessor Training</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r>
              <a:rPr lang="en-US" dirty="0"/>
              <a:t>10/06/15</a:t>
            </a:r>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C4B0A05F-054B-4F29-8A55-A79B31025504}" type="slidenum">
              <a:rPr lang="en-US" smtClean="0"/>
              <a:t>‹#›</a:t>
            </a:fld>
            <a:endParaRPr lang="en-US" dirty="0"/>
          </a:p>
        </p:txBody>
      </p:sp>
    </p:spTree>
    <p:extLst>
      <p:ext uri="{BB962C8B-B14F-4D97-AF65-F5344CB8AC3E}">
        <p14:creationId xmlns:p14="http://schemas.microsoft.com/office/powerpoint/2010/main" val="6722229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eaLnBrk="1" hangingPunct="1">
              <a:defRPr sz="1200" dirty="0"/>
            </a:lvl1pPr>
          </a:lstStyle>
          <a:p>
            <a:pPr>
              <a:defRPr/>
            </a:pPr>
            <a:endParaRPr lang="en-US" dirty="0"/>
          </a:p>
        </p:txBody>
      </p:sp>
      <p:sp>
        <p:nvSpPr>
          <p:cNvPr id="10243"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1" hangingPunct="1">
              <a:defRPr sz="1200" dirty="0"/>
            </a:lvl1pPr>
          </a:lstStyle>
          <a:p>
            <a:pPr>
              <a:defRPr/>
            </a:pPr>
            <a:endParaRPr lang="en-US" dirty="0"/>
          </a:p>
        </p:txBody>
      </p:sp>
      <p:sp>
        <p:nvSpPr>
          <p:cNvPr id="5837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246"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1" hangingPunct="1">
              <a:defRPr sz="1200" dirty="0"/>
            </a:lvl1pPr>
          </a:lstStyle>
          <a:p>
            <a:pPr>
              <a:defRPr/>
            </a:pPr>
            <a:endParaRPr lang="en-US" dirty="0"/>
          </a:p>
        </p:txBody>
      </p:sp>
      <p:sp>
        <p:nvSpPr>
          <p:cNvPr id="10247"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eaLnBrk="1" hangingPunct="1">
              <a:defRPr sz="1200"/>
            </a:lvl1pPr>
          </a:lstStyle>
          <a:p>
            <a:pPr>
              <a:defRPr/>
            </a:pPr>
            <a:fld id="{6C383268-9C9E-4113-AB56-2CBCB12ED72A}" type="slidenum">
              <a:rPr lang="en-US"/>
              <a:pPr>
                <a:defRPr/>
              </a:pPr>
              <a:t>‹#›</a:t>
            </a:fld>
            <a:endParaRPr lang="en-US" dirty="0"/>
          </a:p>
        </p:txBody>
      </p:sp>
    </p:spTree>
    <p:extLst>
      <p:ext uri="{BB962C8B-B14F-4D97-AF65-F5344CB8AC3E}">
        <p14:creationId xmlns:p14="http://schemas.microsoft.com/office/powerpoint/2010/main" val="7466761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92430352-E1E7-4DAA-BDD7-9678F9AC77A6}" type="slidenum">
              <a:rPr lang="en-US" smtClean="0"/>
              <a:pPr/>
              <a:t>1</a:t>
            </a:fld>
            <a:endParaRPr lang="en-US" dirty="0"/>
          </a:p>
        </p:txBody>
      </p:sp>
      <p:sp>
        <p:nvSpPr>
          <p:cNvPr id="59395" name="Rectangle 2"/>
          <p:cNvSpPr>
            <a:spLocks noGrp="1" noRot="1" noChangeAspect="1" noChangeArrowheads="1" noTextEdit="1"/>
          </p:cNvSpPr>
          <p:nvPr>
            <p:ph type="sldImg"/>
          </p:nvPr>
        </p:nvSpPr>
        <p:spPr>
          <a:xfrm>
            <a:off x="1184275" y="698500"/>
            <a:ext cx="4646613" cy="3484563"/>
          </a:xfrm>
          <a:ln/>
        </p:spPr>
      </p:sp>
      <p:sp>
        <p:nvSpPr>
          <p:cNvPr id="59396" name="Rectangle 3"/>
          <p:cNvSpPr>
            <a:spLocks noGrp="1" noChangeArrowheads="1"/>
          </p:cNvSpPr>
          <p:nvPr>
            <p:ph type="body" idx="1"/>
          </p:nvPr>
        </p:nvSpPr>
        <p:spPr>
          <a:xfrm>
            <a:off x="934720" y="4414177"/>
            <a:ext cx="5140960" cy="4183380"/>
          </a:xfrm>
          <a:noFill/>
          <a:ln/>
        </p:spPr>
        <p:txBody>
          <a:bodyPr/>
          <a:lstStyle/>
          <a:p>
            <a:pPr eaLnBrk="1" hangingPunct="1"/>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DOE-NE LOGO (Horizontal) A"/>
          <p:cNvPicPr>
            <a:picLocks noChangeAspect="1" noChangeArrowheads="1"/>
          </p:cNvPicPr>
          <p:nvPr/>
        </p:nvPicPr>
        <p:blipFill>
          <a:blip r:embed="rId2" cstate="print"/>
          <a:srcRect/>
          <a:stretch>
            <a:fillRect/>
          </a:stretch>
        </p:blipFill>
        <p:spPr bwMode="auto">
          <a:xfrm>
            <a:off x="209550" y="152400"/>
            <a:ext cx="8723313" cy="1371600"/>
          </a:xfrm>
          <a:prstGeom prst="rect">
            <a:avLst/>
          </a:prstGeom>
          <a:noFill/>
          <a:ln w="9525">
            <a:noFill/>
            <a:miter lim="800000"/>
            <a:headEnd/>
            <a:tailEnd/>
          </a:ln>
        </p:spPr>
      </p:pic>
      <p:sp>
        <p:nvSpPr>
          <p:cNvPr id="5" name="Line 5"/>
          <p:cNvSpPr>
            <a:spLocks noChangeShapeType="1"/>
          </p:cNvSpPr>
          <p:nvPr/>
        </p:nvSpPr>
        <p:spPr bwMode="auto">
          <a:xfrm>
            <a:off x="381000" y="1546225"/>
            <a:ext cx="8458200" cy="0"/>
          </a:xfrm>
          <a:prstGeom prst="line">
            <a:avLst/>
          </a:prstGeom>
          <a:noFill/>
          <a:ln w="38100">
            <a:solidFill>
              <a:srgbClr val="1B5527"/>
            </a:solidFill>
            <a:round/>
            <a:headEnd/>
            <a:tailEnd/>
          </a:ln>
          <a:effectLst/>
        </p:spPr>
        <p:txBody>
          <a:bodyPr/>
          <a:lstStyle/>
          <a:p>
            <a:pPr>
              <a:defRPr/>
            </a:pPr>
            <a:endParaRPr lang="en-US" dirty="0"/>
          </a:p>
        </p:txBody>
      </p:sp>
      <p:sp>
        <p:nvSpPr>
          <p:cNvPr id="6" name="Line 6"/>
          <p:cNvSpPr>
            <a:spLocks noChangeShapeType="1"/>
          </p:cNvSpPr>
          <p:nvPr/>
        </p:nvSpPr>
        <p:spPr bwMode="auto">
          <a:xfrm>
            <a:off x="533400" y="1600200"/>
            <a:ext cx="8458200" cy="0"/>
          </a:xfrm>
          <a:prstGeom prst="line">
            <a:avLst/>
          </a:prstGeom>
          <a:noFill/>
          <a:ln w="38100">
            <a:solidFill>
              <a:srgbClr val="E8BB00"/>
            </a:solidFill>
            <a:round/>
            <a:headEnd/>
            <a:tailEnd/>
          </a:ln>
          <a:effectLst/>
        </p:spPr>
        <p:txBody>
          <a:bodyPr/>
          <a:lstStyle/>
          <a:p>
            <a:pPr>
              <a:defRPr/>
            </a:pPr>
            <a:endParaRPr lang="en-US" dirty="0"/>
          </a:p>
        </p:txBody>
      </p:sp>
      <p:sp>
        <p:nvSpPr>
          <p:cNvPr id="6147" name="Rectangle 3"/>
          <p:cNvSpPr>
            <a:spLocks noGrp="1" noChangeArrowheads="1"/>
          </p:cNvSpPr>
          <p:nvPr>
            <p:ph type="ctrTitle"/>
          </p:nvPr>
        </p:nvSpPr>
        <p:spPr>
          <a:xfrm>
            <a:off x="685800" y="2130425"/>
            <a:ext cx="7772400" cy="1470025"/>
          </a:xfrm>
        </p:spPr>
        <p:txBody>
          <a:bodyPr/>
          <a:lstStyle>
            <a:lvl1pPr algn="ctr">
              <a:defRPr sz="2800" b="1"/>
            </a:lvl1pPr>
          </a:lstStyle>
          <a:p>
            <a:r>
              <a:rPr lang="en-US"/>
              <a:t>Click to edit Master title style</a:t>
            </a:r>
          </a:p>
        </p:txBody>
      </p:sp>
      <p:sp>
        <p:nvSpPr>
          <p:cNvPr id="6148" name="Rectangle 4"/>
          <p:cNvSpPr>
            <a:spLocks noGrp="1" noChangeArrowheads="1"/>
          </p:cNvSpPr>
          <p:nvPr>
            <p:ph type="subTitle" idx="1"/>
          </p:nvPr>
        </p:nvSpPr>
        <p:spPr>
          <a:xfrm>
            <a:off x="685800" y="4572000"/>
            <a:ext cx="7696200" cy="1752600"/>
          </a:xfrm>
        </p:spPr>
        <p:txBody>
          <a:bodyPr/>
          <a:lstStyle>
            <a:lvl1pPr marL="0" indent="0" algn="ctr">
              <a:spcAft>
                <a:spcPct val="0"/>
              </a:spcAft>
              <a:buFont typeface="Wingdings" pitchFamily="2" charset="2"/>
              <a:buNone/>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p:cNvSpPr>
            <a:spLocks noGrp="1" noChangeArrowheads="1"/>
          </p:cNvSpPr>
          <p:nvPr>
            <p:ph type="dt" sz="half" idx="10"/>
          </p:nvPr>
        </p:nvSpPr>
        <p:spPr>
          <a:ln/>
        </p:spPr>
        <p:txBody>
          <a:bodyPr/>
          <a:lstStyle>
            <a:lvl1pPr>
              <a:defRPr/>
            </a:lvl1pPr>
          </a:lstStyle>
          <a:p>
            <a:pPr>
              <a:defRPr/>
            </a:pPr>
            <a:endParaRPr lang="en-US" dirty="0"/>
          </a:p>
        </p:txBody>
      </p:sp>
      <p:sp>
        <p:nvSpPr>
          <p:cNvPr id="5" name="Rectangle 8"/>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400"/>
            <a:ext cx="2057400" cy="6248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52400"/>
            <a:ext cx="6019800" cy="6248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p:cNvSpPr>
            <a:spLocks noGrp="1" noChangeArrowheads="1"/>
          </p:cNvSpPr>
          <p:nvPr>
            <p:ph type="dt" sz="half" idx="10"/>
          </p:nvPr>
        </p:nvSpPr>
        <p:spPr>
          <a:ln/>
        </p:spPr>
        <p:txBody>
          <a:bodyPr/>
          <a:lstStyle>
            <a:lvl1pPr>
              <a:defRPr/>
            </a:lvl1pPr>
          </a:lstStyle>
          <a:p>
            <a:pPr>
              <a:defRPr/>
            </a:pPr>
            <a:endParaRPr lang="en-US" dirty="0"/>
          </a:p>
        </p:txBody>
      </p:sp>
      <p:sp>
        <p:nvSpPr>
          <p:cNvPr id="5" name="Rectangle 8"/>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p:cNvSpPr>
            <a:spLocks noGrp="1" noChangeArrowheads="1"/>
          </p:cNvSpPr>
          <p:nvPr>
            <p:ph type="dt" sz="half" idx="10"/>
          </p:nvPr>
        </p:nvSpPr>
        <p:spPr>
          <a:ln/>
        </p:spPr>
        <p:txBody>
          <a:bodyPr/>
          <a:lstStyle>
            <a:lvl1pPr>
              <a:defRPr/>
            </a:lvl1pPr>
          </a:lstStyle>
          <a:p>
            <a:pPr>
              <a:defRPr/>
            </a:pPr>
            <a:endParaRPr lang="en-US" dirty="0"/>
          </a:p>
        </p:txBody>
      </p:sp>
      <p:sp>
        <p:nvSpPr>
          <p:cNvPr id="5" name="Rectangle 8"/>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7"/>
          <p:cNvSpPr>
            <a:spLocks noGrp="1" noChangeArrowheads="1"/>
          </p:cNvSpPr>
          <p:nvPr>
            <p:ph type="dt" sz="half" idx="10"/>
          </p:nvPr>
        </p:nvSpPr>
        <p:spPr>
          <a:ln/>
        </p:spPr>
        <p:txBody>
          <a:bodyPr/>
          <a:lstStyle>
            <a:lvl1pPr>
              <a:defRPr/>
            </a:lvl1pPr>
          </a:lstStyle>
          <a:p>
            <a:pPr>
              <a:defRPr/>
            </a:pPr>
            <a:endParaRPr lang="en-US" dirty="0"/>
          </a:p>
        </p:txBody>
      </p:sp>
      <p:sp>
        <p:nvSpPr>
          <p:cNvPr id="5" name="Rectangle 8"/>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64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764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
          <p:cNvSpPr>
            <a:spLocks noGrp="1" noChangeArrowheads="1"/>
          </p:cNvSpPr>
          <p:nvPr>
            <p:ph type="dt" sz="half" idx="10"/>
          </p:nvPr>
        </p:nvSpPr>
        <p:spPr>
          <a:ln/>
        </p:spPr>
        <p:txBody>
          <a:bodyPr/>
          <a:lstStyle>
            <a:lvl1pPr>
              <a:defRPr/>
            </a:lvl1pPr>
          </a:lstStyle>
          <a:p>
            <a:pPr>
              <a:defRPr/>
            </a:pPr>
            <a:endParaRPr lang="en-US" dirty="0"/>
          </a:p>
        </p:txBody>
      </p:sp>
      <p:sp>
        <p:nvSpPr>
          <p:cNvPr id="6" name="Rectangle 8"/>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7"/>
          <p:cNvSpPr>
            <a:spLocks noGrp="1" noChangeArrowheads="1"/>
          </p:cNvSpPr>
          <p:nvPr>
            <p:ph type="dt" sz="half" idx="10"/>
          </p:nvPr>
        </p:nvSpPr>
        <p:spPr>
          <a:ln/>
        </p:spPr>
        <p:txBody>
          <a:bodyPr/>
          <a:lstStyle>
            <a:lvl1pPr>
              <a:defRPr/>
            </a:lvl1pPr>
          </a:lstStyle>
          <a:p>
            <a:pPr>
              <a:defRPr/>
            </a:pPr>
            <a:endParaRPr lang="en-US" dirty="0"/>
          </a:p>
        </p:txBody>
      </p:sp>
      <p:sp>
        <p:nvSpPr>
          <p:cNvPr id="8" name="Rectangle 8"/>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7"/>
          <p:cNvSpPr>
            <a:spLocks noGrp="1" noChangeArrowheads="1"/>
          </p:cNvSpPr>
          <p:nvPr>
            <p:ph type="dt" sz="half" idx="10"/>
          </p:nvPr>
        </p:nvSpPr>
        <p:spPr>
          <a:ln/>
        </p:spPr>
        <p:txBody>
          <a:bodyPr/>
          <a:lstStyle>
            <a:lvl1pPr>
              <a:defRPr/>
            </a:lvl1pPr>
          </a:lstStyle>
          <a:p>
            <a:pPr>
              <a:defRPr/>
            </a:pPr>
            <a:endParaRPr lang="en-US" dirty="0"/>
          </a:p>
        </p:txBody>
      </p:sp>
      <p:sp>
        <p:nvSpPr>
          <p:cNvPr id="4" name="Rectangle 8"/>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endParaRPr lang="en-US" dirty="0"/>
          </a:p>
        </p:txBody>
      </p:sp>
      <p:sp>
        <p:nvSpPr>
          <p:cNvPr id="3" name="Rectangle 8"/>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n-US" dirty="0"/>
          </a:p>
        </p:txBody>
      </p:sp>
      <p:sp>
        <p:nvSpPr>
          <p:cNvPr id="6" name="Rectangle 8"/>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n-US" dirty="0"/>
          </a:p>
        </p:txBody>
      </p:sp>
      <p:sp>
        <p:nvSpPr>
          <p:cNvPr id="6" name="Rectangle 8"/>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DOE-NE LOGO (Vertital) A"/>
          <p:cNvPicPr>
            <a:picLocks noChangeAspect="1" noChangeArrowheads="1"/>
          </p:cNvPicPr>
          <p:nvPr/>
        </p:nvPicPr>
        <p:blipFill>
          <a:blip r:embed="rId13" cstate="print"/>
          <a:srcRect/>
          <a:stretch>
            <a:fillRect/>
          </a:stretch>
        </p:blipFill>
        <p:spPr bwMode="auto">
          <a:xfrm>
            <a:off x="76200" y="87313"/>
            <a:ext cx="2743200" cy="1512887"/>
          </a:xfrm>
          <a:prstGeom prst="rect">
            <a:avLst/>
          </a:prstGeom>
          <a:noFill/>
          <a:ln w="9525">
            <a:noFill/>
            <a:miter lim="800000"/>
            <a:headEnd/>
            <a:tailEnd/>
          </a:ln>
        </p:spPr>
      </p:pic>
      <p:sp>
        <p:nvSpPr>
          <p:cNvPr id="1027" name="Rectangle 3"/>
          <p:cNvSpPr>
            <a:spLocks noGrp="1" noChangeArrowheads="1"/>
          </p:cNvSpPr>
          <p:nvPr>
            <p:ph type="title"/>
          </p:nvPr>
        </p:nvSpPr>
        <p:spPr bwMode="auto">
          <a:xfrm>
            <a:off x="2895600" y="152400"/>
            <a:ext cx="5791200" cy="1219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Rectangle 4"/>
          <p:cNvSpPr>
            <a:spLocks noGrp="1" noChangeArrowheads="1"/>
          </p:cNvSpPr>
          <p:nvPr>
            <p:ph type="body" idx="1"/>
          </p:nvPr>
        </p:nvSpPr>
        <p:spPr bwMode="auto">
          <a:xfrm>
            <a:off x="457200" y="16764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25" name="Line 5"/>
          <p:cNvSpPr>
            <a:spLocks noChangeShapeType="1"/>
          </p:cNvSpPr>
          <p:nvPr/>
        </p:nvSpPr>
        <p:spPr bwMode="auto">
          <a:xfrm>
            <a:off x="381000" y="1470025"/>
            <a:ext cx="8458200" cy="0"/>
          </a:xfrm>
          <a:prstGeom prst="line">
            <a:avLst/>
          </a:prstGeom>
          <a:noFill/>
          <a:ln w="38100">
            <a:solidFill>
              <a:srgbClr val="1B5527"/>
            </a:solidFill>
            <a:round/>
            <a:headEnd/>
            <a:tailEnd/>
          </a:ln>
          <a:effectLst/>
        </p:spPr>
        <p:txBody>
          <a:bodyPr/>
          <a:lstStyle/>
          <a:p>
            <a:pPr>
              <a:defRPr/>
            </a:pPr>
            <a:endParaRPr lang="en-US" dirty="0"/>
          </a:p>
        </p:txBody>
      </p:sp>
      <p:sp>
        <p:nvSpPr>
          <p:cNvPr id="5126" name="Line 6"/>
          <p:cNvSpPr>
            <a:spLocks noChangeShapeType="1"/>
          </p:cNvSpPr>
          <p:nvPr/>
        </p:nvSpPr>
        <p:spPr bwMode="auto">
          <a:xfrm>
            <a:off x="533400" y="1524000"/>
            <a:ext cx="8458200" cy="0"/>
          </a:xfrm>
          <a:prstGeom prst="line">
            <a:avLst/>
          </a:prstGeom>
          <a:noFill/>
          <a:ln w="38100">
            <a:solidFill>
              <a:srgbClr val="E8BB00"/>
            </a:solidFill>
            <a:round/>
            <a:headEnd/>
            <a:tailEnd/>
          </a:ln>
          <a:effectLst/>
        </p:spPr>
        <p:txBody>
          <a:bodyPr/>
          <a:lstStyle/>
          <a:p>
            <a:pPr>
              <a:defRPr/>
            </a:pPr>
            <a:endParaRPr lang="en-US" dirty="0"/>
          </a:p>
        </p:txBody>
      </p:sp>
      <p:sp>
        <p:nvSpPr>
          <p:cNvPr id="5127" name="Rectangle 7"/>
          <p:cNvSpPr>
            <a:spLocks noGrp="1" noChangeArrowheads="1"/>
          </p:cNvSpPr>
          <p:nvPr>
            <p:ph type="dt" sz="half" idx="2"/>
          </p:nvPr>
        </p:nvSpPr>
        <p:spPr bwMode="auto">
          <a:xfrm>
            <a:off x="457200" y="6610350"/>
            <a:ext cx="21336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900" dirty="0"/>
            </a:lvl1pPr>
          </a:lstStyle>
          <a:p>
            <a:pPr>
              <a:defRPr/>
            </a:pPr>
            <a:endParaRPr lang="en-US" dirty="0"/>
          </a:p>
        </p:txBody>
      </p:sp>
      <p:sp>
        <p:nvSpPr>
          <p:cNvPr id="5128" name="Rectangle 8"/>
          <p:cNvSpPr>
            <a:spLocks noGrp="1" noChangeArrowheads="1"/>
          </p:cNvSpPr>
          <p:nvPr>
            <p:ph type="ftr" sz="quarter" idx="3"/>
          </p:nvPr>
        </p:nvSpPr>
        <p:spPr bwMode="auto">
          <a:xfrm>
            <a:off x="3124200" y="6610350"/>
            <a:ext cx="28956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900" dirty="0">
                <a:solidFill>
                  <a:srgbClr val="000000"/>
                </a:solidFill>
              </a:defRPr>
            </a:lvl1pPr>
          </a:lstStyle>
          <a:p>
            <a:pPr>
              <a:defRPr/>
            </a:pPr>
            <a:endParaRPr lang="en-US" dirty="0"/>
          </a:p>
        </p:txBody>
      </p:sp>
      <p:sp>
        <p:nvSpPr>
          <p:cNvPr id="5129" name="Text Box 9"/>
          <p:cNvSpPr txBox="1">
            <a:spLocks noChangeArrowheads="1"/>
          </p:cNvSpPr>
          <p:nvPr/>
        </p:nvSpPr>
        <p:spPr bwMode="auto">
          <a:xfrm>
            <a:off x="7162800" y="6610350"/>
            <a:ext cx="1828800" cy="228600"/>
          </a:xfrm>
          <a:prstGeom prst="rect">
            <a:avLst/>
          </a:prstGeom>
          <a:noFill/>
          <a:ln w="9525">
            <a:noFill/>
            <a:miter lim="800000"/>
            <a:headEnd/>
            <a:tailEnd/>
          </a:ln>
          <a:effectLst/>
        </p:spPr>
        <p:txBody>
          <a:bodyPr>
            <a:spAutoFit/>
          </a:bodyPr>
          <a:lstStyle/>
          <a:p>
            <a:pPr algn="r">
              <a:spcBef>
                <a:spcPct val="50000"/>
              </a:spcBef>
              <a:defRPr/>
            </a:pPr>
            <a:fld id="{E92BCF93-55B0-444A-B562-9422C5A5DEAE}" type="slidenum">
              <a:rPr lang="en-US" sz="900"/>
              <a:pPr algn="r">
                <a:spcBef>
                  <a:spcPct val="50000"/>
                </a:spcBef>
                <a:defRPr/>
              </a:pPr>
              <a:t>‹#›</a:t>
            </a:fld>
            <a:endParaRPr lang="en-US" sz="900" dirty="0"/>
          </a:p>
        </p:txBody>
      </p:sp>
    </p:spTree>
  </p:cSld>
  <p:clrMap bg1="lt1" tx1="dk1" bg2="lt2" tx2="dk2" accent1="accent1" accent2="accent2" accent3="accent3" accent4="accent4" accent5="accent5" accent6="accent6" hlink="hlink" folHlink="folHlink"/>
  <p:sldLayoutIdLst>
    <p:sldLayoutId id="2147483696"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fontAlgn="base">
        <a:spcBef>
          <a:spcPct val="0"/>
        </a:spcBef>
        <a:spcAft>
          <a:spcPct val="0"/>
        </a:spcAft>
        <a:defRPr sz="2400">
          <a:solidFill>
            <a:srgbClr val="1B5527"/>
          </a:solidFill>
          <a:latin typeface="+mj-lt"/>
          <a:ea typeface="+mj-ea"/>
          <a:cs typeface="+mj-cs"/>
        </a:defRPr>
      </a:lvl1pPr>
      <a:lvl2pPr algn="l" rtl="0" fontAlgn="base">
        <a:spcBef>
          <a:spcPct val="0"/>
        </a:spcBef>
        <a:spcAft>
          <a:spcPct val="0"/>
        </a:spcAft>
        <a:defRPr sz="2400">
          <a:solidFill>
            <a:srgbClr val="1B5527"/>
          </a:solidFill>
          <a:latin typeface="Arial Black" pitchFamily="34" charset="0"/>
        </a:defRPr>
      </a:lvl2pPr>
      <a:lvl3pPr algn="l" rtl="0" fontAlgn="base">
        <a:spcBef>
          <a:spcPct val="0"/>
        </a:spcBef>
        <a:spcAft>
          <a:spcPct val="0"/>
        </a:spcAft>
        <a:defRPr sz="2400">
          <a:solidFill>
            <a:srgbClr val="1B5527"/>
          </a:solidFill>
          <a:latin typeface="Arial Black" pitchFamily="34" charset="0"/>
        </a:defRPr>
      </a:lvl3pPr>
      <a:lvl4pPr algn="l" rtl="0" fontAlgn="base">
        <a:spcBef>
          <a:spcPct val="0"/>
        </a:spcBef>
        <a:spcAft>
          <a:spcPct val="0"/>
        </a:spcAft>
        <a:defRPr sz="2400">
          <a:solidFill>
            <a:srgbClr val="1B5527"/>
          </a:solidFill>
          <a:latin typeface="Arial Black" pitchFamily="34" charset="0"/>
        </a:defRPr>
      </a:lvl4pPr>
      <a:lvl5pPr algn="l" rtl="0" fontAlgn="base">
        <a:spcBef>
          <a:spcPct val="0"/>
        </a:spcBef>
        <a:spcAft>
          <a:spcPct val="0"/>
        </a:spcAft>
        <a:defRPr sz="2400">
          <a:solidFill>
            <a:srgbClr val="1B5527"/>
          </a:solidFill>
          <a:latin typeface="Arial Black" pitchFamily="34" charset="0"/>
        </a:defRPr>
      </a:lvl5pPr>
      <a:lvl6pPr marL="457200" algn="l" rtl="0" eaLnBrk="1" fontAlgn="base" hangingPunct="1">
        <a:spcBef>
          <a:spcPct val="0"/>
        </a:spcBef>
        <a:spcAft>
          <a:spcPct val="0"/>
        </a:spcAft>
        <a:defRPr sz="2400">
          <a:solidFill>
            <a:srgbClr val="1B5527"/>
          </a:solidFill>
          <a:latin typeface="Arial Black" pitchFamily="34" charset="0"/>
        </a:defRPr>
      </a:lvl6pPr>
      <a:lvl7pPr marL="914400" algn="l" rtl="0" eaLnBrk="1" fontAlgn="base" hangingPunct="1">
        <a:spcBef>
          <a:spcPct val="0"/>
        </a:spcBef>
        <a:spcAft>
          <a:spcPct val="0"/>
        </a:spcAft>
        <a:defRPr sz="2400">
          <a:solidFill>
            <a:srgbClr val="1B5527"/>
          </a:solidFill>
          <a:latin typeface="Arial Black" pitchFamily="34" charset="0"/>
        </a:defRPr>
      </a:lvl7pPr>
      <a:lvl8pPr marL="1371600" algn="l" rtl="0" eaLnBrk="1" fontAlgn="base" hangingPunct="1">
        <a:spcBef>
          <a:spcPct val="0"/>
        </a:spcBef>
        <a:spcAft>
          <a:spcPct val="0"/>
        </a:spcAft>
        <a:defRPr sz="2400">
          <a:solidFill>
            <a:srgbClr val="1B5527"/>
          </a:solidFill>
          <a:latin typeface="Arial Black" pitchFamily="34" charset="0"/>
        </a:defRPr>
      </a:lvl8pPr>
      <a:lvl9pPr marL="1828800" algn="l" rtl="0" eaLnBrk="1" fontAlgn="base" hangingPunct="1">
        <a:spcBef>
          <a:spcPct val="0"/>
        </a:spcBef>
        <a:spcAft>
          <a:spcPct val="0"/>
        </a:spcAft>
        <a:defRPr sz="2400">
          <a:solidFill>
            <a:srgbClr val="1B5527"/>
          </a:solidFill>
          <a:latin typeface="Arial Black" pitchFamily="34" charset="0"/>
        </a:defRPr>
      </a:lvl9pPr>
    </p:titleStyle>
    <p:bodyStyle>
      <a:lvl1pPr marL="231775" indent="-231775" algn="l" rtl="0" fontAlgn="base">
        <a:spcBef>
          <a:spcPct val="0"/>
        </a:spcBef>
        <a:spcAft>
          <a:spcPct val="50000"/>
        </a:spcAft>
        <a:buClr>
          <a:srgbClr val="1B5527"/>
        </a:buClr>
        <a:buFont typeface="Wingdings" pitchFamily="2" charset="2"/>
        <a:buChar char="n"/>
        <a:defRPr sz="2000">
          <a:solidFill>
            <a:schemeClr val="tx1"/>
          </a:solidFill>
          <a:latin typeface="+mn-lt"/>
          <a:ea typeface="+mn-ea"/>
          <a:cs typeface="+mn-cs"/>
        </a:defRPr>
      </a:lvl1pPr>
      <a:lvl2pPr marL="571500" indent="-225425" algn="l" rtl="0" fontAlgn="base">
        <a:spcBef>
          <a:spcPct val="0"/>
        </a:spcBef>
        <a:spcAft>
          <a:spcPct val="50000"/>
        </a:spcAft>
        <a:buClr>
          <a:srgbClr val="1B5527"/>
        </a:buClr>
        <a:buSzPct val="110000"/>
        <a:buFont typeface="Symbol" pitchFamily="18" charset="2"/>
        <a:buChar char="·"/>
        <a:defRPr>
          <a:solidFill>
            <a:schemeClr val="tx1"/>
          </a:solidFill>
          <a:latin typeface="Arial" charset="0"/>
        </a:defRPr>
      </a:lvl2pPr>
      <a:lvl3pPr marL="914400" indent="-228600" algn="l" rtl="0" fontAlgn="base">
        <a:spcBef>
          <a:spcPct val="0"/>
        </a:spcBef>
        <a:spcAft>
          <a:spcPct val="50000"/>
        </a:spcAft>
        <a:buClr>
          <a:srgbClr val="1B5527"/>
        </a:buClr>
        <a:buSzPct val="110000"/>
        <a:buFont typeface="Arial" charset="0"/>
        <a:buChar char="–"/>
        <a:defRPr sz="1600">
          <a:solidFill>
            <a:schemeClr val="tx1"/>
          </a:solidFill>
          <a:latin typeface="Arial" charset="0"/>
        </a:defRPr>
      </a:lvl3pPr>
      <a:lvl4pPr marL="1257300" indent="-228600" algn="l" rtl="0" fontAlgn="base">
        <a:spcBef>
          <a:spcPct val="0"/>
        </a:spcBef>
        <a:spcAft>
          <a:spcPct val="50000"/>
        </a:spcAft>
        <a:buClr>
          <a:srgbClr val="1B5527"/>
        </a:buClr>
        <a:buChar char="•"/>
        <a:defRPr sz="1400">
          <a:solidFill>
            <a:schemeClr val="tx1"/>
          </a:solidFill>
          <a:latin typeface="Arial" charset="0"/>
        </a:defRPr>
      </a:lvl4pPr>
      <a:lvl5pPr marL="1600200" indent="-228600" algn="l" rtl="0" fontAlgn="base">
        <a:spcBef>
          <a:spcPct val="0"/>
        </a:spcBef>
        <a:spcAft>
          <a:spcPct val="50000"/>
        </a:spcAft>
        <a:buClr>
          <a:srgbClr val="1B5527"/>
        </a:buClr>
        <a:buChar char="»"/>
        <a:defRPr sz="1200">
          <a:solidFill>
            <a:schemeClr val="tx1"/>
          </a:solidFill>
          <a:latin typeface="Arial" charset="0"/>
        </a:defRPr>
      </a:lvl5pPr>
      <a:lvl6pPr marL="2057400" indent="-228600" algn="l" rtl="0" eaLnBrk="1" fontAlgn="base" hangingPunct="1">
        <a:spcBef>
          <a:spcPct val="0"/>
        </a:spcBef>
        <a:spcAft>
          <a:spcPct val="50000"/>
        </a:spcAft>
        <a:buClr>
          <a:srgbClr val="1B5527"/>
        </a:buClr>
        <a:buChar char="»"/>
        <a:defRPr sz="1200">
          <a:solidFill>
            <a:schemeClr val="tx1"/>
          </a:solidFill>
          <a:latin typeface="Arial" charset="0"/>
        </a:defRPr>
      </a:lvl6pPr>
      <a:lvl7pPr marL="2514600" indent="-228600" algn="l" rtl="0" eaLnBrk="1" fontAlgn="base" hangingPunct="1">
        <a:spcBef>
          <a:spcPct val="0"/>
        </a:spcBef>
        <a:spcAft>
          <a:spcPct val="50000"/>
        </a:spcAft>
        <a:buClr>
          <a:srgbClr val="1B5527"/>
        </a:buClr>
        <a:buChar char="»"/>
        <a:defRPr sz="1200">
          <a:solidFill>
            <a:schemeClr val="tx1"/>
          </a:solidFill>
          <a:latin typeface="Arial" charset="0"/>
        </a:defRPr>
      </a:lvl7pPr>
      <a:lvl8pPr marL="2971800" indent="-228600" algn="l" rtl="0" eaLnBrk="1" fontAlgn="base" hangingPunct="1">
        <a:spcBef>
          <a:spcPct val="0"/>
        </a:spcBef>
        <a:spcAft>
          <a:spcPct val="50000"/>
        </a:spcAft>
        <a:buClr>
          <a:srgbClr val="1B5527"/>
        </a:buClr>
        <a:buChar char="»"/>
        <a:defRPr sz="1200">
          <a:solidFill>
            <a:schemeClr val="tx1"/>
          </a:solidFill>
          <a:latin typeface="Arial" charset="0"/>
        </a:defRPr>
      </a:lvl8pPr>
      <a:lvl9pPr marL="3429000" indent="-228600" algn="l" rtl="0" eaLnBrk="1" fontAlgn="base" hangingPunct="1">
        <a:spcBef>
          <a:spcPct val="0"/>
        </a:spcBef>
        <a:spcAft>
          <a:spcPct val="50000"/>
        </a:spcAft>
        <a:buClr>
          <a:srgbClr val="1B5527"/>
        </a:buClr>
        <a:buChar char="»"/>
        <a:defRPr sz="12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62000" y="1828800"/>
            <a:ext cx="7391400" cy="2209800"/>
          </a:xfrm>
        </p:spPr>
        <p:txBody>
          <a:bodyPr/>
          <a:lstStyle/>
          <a:p>
            <a:r>
              <a:rPr lang="en-US" sz="3200" dirty="0"/>
              <a:t> </a:t>
            </a:r>
            <a:r>
              <a:rPr lang="en-US" sz="3600" dirty="0"/>
              <a:t>Dosimetry DOELAP Assessor Training</a:t>
            </a:r>
            <a:br>
              <a:rPr lang="en-US" sz="3200" dirty="0"/>
            </a:br>
            <a:br>
              <a:rPr lang="en-US" sz="4000" dirty="0"/>
            </a:br>
            <a:r>
              <a:rPr lang="en-US" sz="3200" dirty="0"/>
              <a:t>Review of Findings</a:t>
            </a:r>
          </a:p>
        </p:txBody>
      </p:sp>
      <p:sp>
        <p:nvSpPr>
          <p:cNvPr id="3075" name="Rectangle 3"/>
          <p:cNvSpPr>
            <a:spLocks noGrp="1" noChangeArrowheads="1"/>
          </p:cNvSpPr>
          <p:nvPr>
            <p:ph type="subTitle" idx="1"/>
          </p:nvPr>
        </p:nvSpPr>
        <p:spPr/>
        <p:txBody>
          <a:bodyPr/>
          <a:lstStyle/>
          <a:p>
            <a:pPr>
              <a:lnSpc>
                <a:spcPct val="90000"/>
              </a:lnSpc>
            </a:pPr>
            <a:endParaRPr lang="en-US" dirty="0">
              <a:latin typeface="Tahoma" pitchFamily="34" charset="0"/>
              <a:cs typeface="Tahoma" pitchFamily="34" charset="0"/>
            </a:endParaRPr>
          </a:p>
          <a:p>
            <a:pPr>
              <a:lnSpc>
                <a:spcPct val="90000"/>
              </a:lnSpc>
            </a:pPr>
            <a:r>
              <a:rPr lang="en-US" dirty="0">
                <a:latin typeface="Tahoma" pitchFamily="34" charset="0"/>
                <a:cs typeface="Tahoma" pitchFamily="34" charset="0"/>
              </a:rPr>
              <a:t>Idaho Falls, ID</a:t>
            </a:r>
          </a:p>
          <a:p>
            <a:pPr>
              <a:lnSpc>
                <a:spcPct val="90000"/>
              </a:lnSpc>
            </a:pPr>
            <a:r>
              <a:rPr lang="en-US" dirty="0">
                <a:latin typeface="Tahoma" pitchFamily="34" charset="0"/>
                <a:cs typeface="Tahoma" pitchFamily="34" charset="0"/>
              </a:rPr>
              <a:t>September 2023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67C63-426F-9CB3-2477-6294CF9AF7B1}"/>
              </a:ext>
            </a:extLst>
          </p:cNvPr>
          <p:cNvSpPr>
            <a:spLocks noGrp="1"/>
          </p:cNvSpPr>
          <p:nvPr>
            <p:ph type="title"/>
          </p:nvPr>
        </p:nvSpPr>
        <p:spPr/>
        <p:txBody>
          <a:bodyPr/>
          <a:lstStyle/>
          <a:p>
            <a:r>
              <a:rPr lang="en-US" dirty="0"/>
              <a:t>Finding example #3 proposed corrective actions</a:t>
            </a:r>
          </a:p>
        </p:txBody>
      </p:sp>
      <p:sp>
        <p:nvSpPr>
          <p:cNvPr id="3" name="Content Placeholder 2">
            <a:extLst>
              <a:ext uri="{FF2B5EF4-FFF2-40B4-BE49-F238E27FC236}">
                <a16:creationId xmlns:a16="http://schemas.microsoft.com/office/drawing/2014/main" id="{6A946F10-8F0E-132F-370D-9C9D99AAA83B}"/>
              </a:ext>
            </a:extLst>
          </p:cNvPr>
          <p:cNvSpPr>
            <a:spLocks noGrp="1"/>
          </p:cNvSpPr>
          <p:nvPr>
            <p:ph idx="1"/>
          </p:nvPr>
        </p:nvSpPr>
        <p:spPr/>
        <p:txBody>
          <a:bodyPr/>
          <a:lstStyle/>
          <a:p>
            <a:r>
              <a:rPr lang="en-US" dirty="0">
                <a:latin typeface="Arial" panose="020B0604020202020204" pitchFamily="34" charset="0"/>
                <a:cs typeface="Arial" panose="020B0604020202020204" pitchFamily="34" charset="0"/>
              </a:rPr>
              <a:t>XXX will update the blind QC procedure to include the required source specificity. XXX will update any affected contracts to ensure that blind QC irradiations are performed for all required sources. </a:t>
            </a:r>
            <a:r>
              <a:rPr lang="en-US" i="1" dirty="0">
                <a:latin typeface="Arial" panose="020B0604020202020204" pitchFamily="34" charset="0"/>
                <a:cs typeface="Arial" panose="020B0604020202020204" pitchFamily="34" charset="0"/>
              </a:rPr>
              <a:t>Estimated completion date: November 30, 2019</a:t>
            </a:r>
          </a:p>
          <a:p>
            <a:endParaRPr lang="en-US" dirty="0"/>
          </a:p>
        </p:txBody>
      </p:sp>
    </p:spTree>
    <p:extLst>
      <p:ext uri="{BB962C8B-B14F-4D97-AF65-F5344CB8AC3E}">
        <p14:creationId xmlns:p14="http://schemas.microsoft.com/office/powerpoint/2010/main" val="17379279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60600-70C1-94AF-897C-EFDA758ABE0C}"/>
              </a:ext>
            </a:extLst>
          </p:cNvPr>
          <p:cNvSpPr>
            <a:spLocks noGrp="1"/>
          </p:cNvSpPr>
          <p:nvPr>
            <p:ph type="title"/>
          </p:nvPr>
        </p:nvSpPr>
        <p:spPr/>
        <p:txBody>
          <a:bodyPr/>
          <a:lstStyle/>
          <a:p>
            <a:r>
              <a:rPr lang="en-US" dirty="0"/>
              <a:t>Finding example #4</a:t>
            </a:r>
          </a:p>
        </p:txBody>
      </p:sp>
      <p:sp>
        <p:nvSpPr>
          <p:cNvPr id="3" name="Content Placeholder 2">
            <a:extLst>
              <a:ext uri="{FF2B5EF4-FFF2-40B4-BE49-F238E27FC236}">
                <a16:creationId xmlns:a16="http://schemas.microsoft.com/office/drawing/2014/main" id="{F3422809-AACF-520A-BDBC-FC459F88BF85}"/>
              </a:ext>
            </a:extLst>
          </p:cNvPr>
          <p:cNvSpPr>
            <a:spLocks noGrp="1"/>
          </p:cNvSpPr>
          <p:nvPr>
            <p:ph idx="1"/>
          </p:nvPr>
        </p:nvSpPr>
        <p:spPr/>
        <p:txBody>
          <a:bodyPr/>
          <a:lstStyle/>
          <a:p>
            <a:pPr marL="105410" marR="737870" indent="1270" algn="just">
              <a:lnSpc>
                <a:spcPct val="98000"/>
              </a:lnSpc>
              <a:spcBef>
                <a:spcPts val="0"/>
              </a:spcBef>
              <a:spcAft>
                <a:spcPts val="0"/>
              </a:spcAft>
            </a:pPr>
            <a:r>
              <a:rPr lang="en-US" sz="1000" dirty="0">
                <a:solidFill>
                  <a:srgbClr val="2D2D2A"/>
                </a:solidFill>
                <a:effectLst/>
                <a:latin typeface="Arial" panose="020B0604020202020204" pitchFamily="34" charset="0"/>
                <a:ea typeface="Arial" panose="020B0604020202020204" pitchFamily="34" charset="0"/>
              </a:rPr>
              <a:t>The XXX</a:t>
            </a:r>
            <a:r>
              <a:rPr lang="en-US" sz="1000" dirty="0">
                <a:solidFill>
                  <a:srgbClr val="161816"/>
                </a:solidFill>
                <a:effectLst/>
                <a:latin typeface="Arial" panose="020B0604020202020204" pitchFamily="34" charset="0"/>
                <a:ea typeface="Arial" panose="020B0604020202020204" pitchFamily="34" charset="0"/>
              </a:rPr>
              <a:t> </a:t>
            </a:r>
            <a:r>
              <a:rPr lang="en-US" sz="1000" dirty="0">
                <a:solidFill>
                  <a:srgbClr val="2D2D2A"/>
                </a:solidFill>
                <a:effectLst/>
                <a:latin typeface="Arial" panose="020B0604020202020204" pitchFamily="34" charset="0"/>
                <a:ea typeface="Arial" panose="020B0604020202020204" pitchFamily="34" charset="0"/>
              </a:rPr>
              <a:t>internal dosimetry procedure RC-DOS-3 Rev 18 establishes and provides guidance for the implementation of a Blind Performance Testing Program (BPTP)</a:t>
            </a:r>
            <a:r>
              <a:rPr lang="en-US" sz="1000" dirty="0">
                <a:solidFill>
                  <a:srgbClr val="696969"/>
                </a:solidFill>
                <a:effectLst/>
                <a:latin typeface="Arial" panose="020B0604020202020204" pitchFamily="34" charset="0"/>
                <a:ea typeface="Arial" panose="020B0604020202020204" pitchFamily="34" charset="0"/>
              </a:rPr>
              <a:t>. </a:t>
            </a:r>
            <a:r>
              <a:rPr lang="en-US" sz="1000" dirty="0">
                <a:solidFill>
                  <a:srgbClr val="2D2D2A"/>
                </a:solidFill>
                <a:effectLst/>
                <a:latin typeface="Arial" panose="020B0604020202020204" pitchFamily="34" charset="0"/>
                <a:ea typeface="Arial" panose="020B0604020202020204" pitchFamily="34" charset="0"/>
              </a:rPr>
              <a:t>However</a:t>
            </a:r>
            <a:r>
              <a:rPr lang="en-US" sz="1000" dirty="0">
                <a:solidFill>
                  <a:srgbClr val="545450"/>
                </a:solidFill>
                <a:effectLst/>
                <a:latin typeface="Arial" panose="020B0604020202020204" pitchFamily="34" charset="0"/>
                <a:ea typeface="Arial" panose="020B0604020202020204" pitchFamily="34" charset="0"/>
              </a:rPr>
              <a:t>,</a:t>
            </a:r>
            <a:r>
              <a:rPr lang="en-US" sz="1000" spc="-65" dirty="0">
                <a:solidFill>
                  <a:srgbClr val="545450"/>
                </a:solidFill>
                <a:effectLst/>
                <a:latin typeface="Arial" panose="020B0604020202020204" pitchFamily="34" charset="0"/>
                <a:ea typeface="Arial" panose="020B0604020202020204" pitchFamily="34" charset="0"/>
              </a:rPr>
              <a:t> </a:t>
            </a:r>
            <a:r>
              <a:rPr lang="en-US" sz="1000" dirty="0">
                <a:solidFill>
                  <a:srgbClr val="2D2D2A"/>
                </a:solidFill>
                <a:effectLst/>
                <a:latin typeface="Arial" panose="020B0604020202020204" pitchFamily="34" charset="0"/>
                <a:ea typeface="Arial" panose="020B0604020202020204" pitchFamily="34" charset="0"/>
              </a:rPr>
              <a:t>the BPTP is technically</a:t>
            </a:r>
            <a:r>
              <a:rPr lang="en-US" sz="1000" spc="115" dirty="0">
                <a:solidFill>
                  <a:srgbClr val="2D2D2A"/>
                </a:solidFill>
                <a:effectLst/>
                <a:latin typeface="Arial" panose="020B0604020202020204" pitchFamily="34" charset="0"/>
                <a:ea typeface="Arial" panose="020B0604020202020204" pitchFamily="34" charset="0"/>
              </a:rPr>
              <a:t> </a:t>
            </a:r>
            <a:r>
              <a:rPr lang="en-US" sz="1000" dirty="0">
                <a:solidFill>
                  <a:srgbClr val="2D2D2A"/>
                </a:solidFill>
                <a:effectLst/>
                <a:latin typeface="Arial" panose="020B0604020202020204" pitchFamily="34" charset="0"/>
                <a:ea typeface="Arial" panose="020B0604020202020204" pitchFamily="34" charset="0"/>
              </a:rPr>
              <a:t>lacking in several areas.</a:t>
            </a:r>
            <a:r>
              <a:rPr lang="en-US" sz="1000" spc="395" dirty="0">
                <a:solidFill>
                  <a:srgbClr val="2D2D2A"/>
                </a:solidFill>
                <a:effectLst/>
                <a:latin typeface="Arial" panose="020B0604020202020204" pitchFamily="34" charset="0"/>
                <a:ea typeface="Arial" panose="020B0604020202020204" pitchFamily="34" charset="0"/>
              </a:rPr>
              <a:t> </a:t>
            </a:r>
            <a:r>
              <a:rPr lang="en-US" sz="1000" dirty="0">
                <a:solidFill>
                  <a:srgbClr val="161816"/>
                </a:solidFill>
                <a:effectLst/>
                <a:latin typeface="Arial" panose="020B0604020202020204" pitchFamily="34" charset="0"/>
                <a:ea typeface="Arial" panose="020B0604020202020204" pitchFamily="34" charset="0"/>
              </a:rPr>
              <a:t>In</a:t>
            </a:r>
            <a:r>
              <a:rPr lang="en-US" sz="1000" spc="-35" dirty="0">
                <a:solidFill>
                  <a:srgbClr val="161816"/>
                </a:solidFill>
                <a:effectLst/>
                <a:latin typeface="Arial" panose="020B0604020202020204" pitchFamily="34" charset="0"/>
                <a:ea typeface="Arial" panose="020B0604020202020204" pitchFamily="34" charset="0"/>
              </a:rPr>
              <a:t> </a:t>
            </a:r>
            <a:r>
              <a:rPr lang="en-US" sz="1000" dirty="0">
                <a:solidFill>
                  <a:srgbClr val="2D2D2A"/>
                </a:solidFill>
                <a:effectLst/>
                <a:latin typeface="Arial" panose="020B0604020202020204" pitchFamily="34" charset="0"/>
                <a:ea typeface="Arial" panose="020B0604020202020204" pitchFamily="34" charset="0"/>
              </a:rPr>
              <a:t>general</a:t>
            </a:r>
            <a:r>
              <a:rPr lang="en-US" sz="1000" dirty="0">
                <a:solidFill>
                  <a:srgbClr val="545450"/>
                </a:solidFill>
                <a:effectLst/>
                <a:latin typeface="Arial" panose="020B0604020202020204" pitchFamily="34" charset="0"/>
                <a:ea typeface="Arial" panose="020B0604020202020204" pitchFamily="34" charset="0"/>
              </a:rPr>
              <a:t>,</a:t>
            </a:r>
            <a:r>
              <a:rPr lang="en-US" sz="1000" spc="-70" dirty="0">
                <a:solidFill>
                  <a:srgbClr val="545450"/>
                </a:solidFill>
                <a:effectLst/>
                <a:latin typeface="Arial" panose="020B0604020202020204" pitchFamily="34" charset="0"/>
                <a:ea typeface="Arial" panose="020B0604020202020204" pitchFamily="34" charset="0"/>
              </a:rPr>
              <a:t> </a:t>
            </a:r>
            <a:r>
              <a:rPr lang="en-US" sz="1000" dirty="0">
                <a:solidFill>
                  <a:srgbClr val="2D2D2A"/>
                </a:solidFill>
                <a:effectLst/>
                <a:latin typeface="Arial" panose="020B0604020202020204" pitchFamily="34" charset="0"/>
                <a:ea typeface="Arial" panose="020B0604020202020204" pitchFamily="34" charset="0"/>
              </a:rPr>
              <a:t>the</a:t>
            </a:r>
            <a:r>
              <a:rPr lang="en-US" sz="1000" spc="-10" dirty="0">
                <a:solidFill>
                  <a:srgbClr val="2D2D2A"/>
                </a:solidFill>
                <a:effectLst/>
                <a:latin typeface="Arial" panose="020B0604020202020204" pitchFamily="34" charset="0"/>
                <a:ea typeface="Arial" panose="020B0604020202020204" pitchFamily="34" charset="0"/>
              </a:rPr>
              <a:t> </a:t>
            </a:r>
            <a:r>
              <a:rPr lang="en-US" sz="1000" dirty="0">
                <a:solidFill>
                  <a:srgbClr val="2D2D2A"/>
                </a:solidFill>
                <a:effectLst/>
                <a:latin typeface="Arial" panose="020B0604020202020204" pitchFamily="34" charset="0"/>
                <a:ea typeface="Arial" panose="020B0604020202020204" pitchFamily="34" charset="0"/>
              </a:rPr>
              <a:t>blind testing</a:t>
            </a:r>
            <a:r>
              <a:rPr lang="en-US" sz="1000" spc="95" dirty="0">
                <a:solidFill>
                  <a:srgbClr val="2D2D2A"/>
                </a:solidFill>
                <a:effectLst/>
                <a:latin typeface="Arial" panose="020B0604020202020204" pitchFamily="34" charset="0"/>
                <a:ea typeface="Arial" panose="020B0604020202020204" pitchFamily="34" charset="0"/>
              </a:rPr>
              <a:t> </a:t>
            </a:r>
            <a:r>
              <a:rPr lang="en-US" sz="1000" dirty="0">
                <a:solidFill>
                  <a:srgbClr val="2D2D2A"/>
                </a:solidFill>
                <a:effectLst/>
                <a:latin typeface="Arial" panose="020B0604020202020204" pitchFamily="34" charset="0"/>
                <a:ea typeface="Arial" panose="020B0604020202020204" pitchFamily="34" charset="0"/>
              </a:rPr>
              <a:t>samples </a:t>
            </a:r>
            <a:r>
              <a:rPr lang="en-US" sz="1000" dirty="0">
                <a:solidFill>
                  <a:srgbClr val="312F2D"/>
                </a:solidFill>
                <a:effectLst/>
                <a:latin typeface="Arial" panose="020B0604020202020204" pitchFamily="34" charset="0"/>
                <a:ea typeface="Arial" panose="020B0604020202020204" pitchFamily="34" charset="0"/>
              </a:rPr>
              <a:t>that</a:t>
            </a:r>
            <a:r>
              <a:rPr lang="en-US" sz="1000" spc="-80"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are</a:t>
            </a:r>
            <a:r>
              <a:rPr lang="en-US" sz="1000" spc="-5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submitted</a:t>
            </a:r>
            <a:r>
              <a:rPr lang="en-US" sz="1000" spc="-4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for</a:t>
            </a:r>
            <a:r>
              <a:rPr lang="en-US" sz="1000" spc="-4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analyses,</a:t>
            </a:r>
            <a:r>
              <a:rPr lang="en-US" sz="1000" spc="5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over</a:t>
            </a:r>
            <a:r>
              <a:rPr lang="en-US" sz="1000" spc="-6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time,</a:t>
            </a:r>
            <a:r>
              <a:rPr lang="en-US" sz="1000" spc="-2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shall</a:t>
            </a:r>
            <a:r>
              <a:rPr lang="en-US" sz="1000" spc="-7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include</a:t>
            </a:r>
            <a:r>
              <a:rPr lang="en-US" sz="1000" spc="-30"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samples</a:t>
            </a:r>
            <a:r>
              <a:rPr lang="en-US" sz="1000" spc="-3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that</a:t>
            </a:r>
            <a:r>
              <a:rPr lang="en-US" sz="1000" spc="-70"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demonstrate accuracy</a:t>
            </a:r>
            <a:r>
              <a:rPr lang="en-US" sz="1000" dirty="0">
                <a:solidFill>
                  <a:srgbClr val="545252"/>
                </a:solidFill>
                <a:effectLst/>
                <a:latin typeface="Arial" panose="020B0604020202020204" pitchFamily="34" charset="0"/>
                <a:ea typeface="Arial" panose="020B0604020202020204" pitchFamily="34" charset="0"/>
              </a:rPr>
              <a:t>,</a:t>
            </a:r>
            <a:r>
              <a:rPr lang="en-US" sz="1000" spc="-80" dirty="0">
                <a:solidFill>
                  <a:srgbClr val="545252"/>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false positive</a:t>
            </a:r>
            <a:r>
              <a:rPr lang="en-US" sz="1000" dirty="0">
                <a:solidFill>
                  <a:srgbClr val="545252"/>
                </a:solidFill>
                <a:effectLst/>
                <a:latin typeface="Arial" panose="020B0604020202020204" pitchFamily="34" charset="0"/>
                <a:ea typeface="Arial" panose="020B0604020202020204" pitchFamily="34" charset="0"/>
              </a:rPr>
              <a:t>,</a:t>
            </a:r>
            <a:r>
              <a:rPr lang="en-US" sz="1000" spc="-5" dirty="0">
                <a:solidFill>
                  <a:srgbClr val="545252"/>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false negative and sensitivity evaluations</a:t>
            </a:r>
            <a:r>
              <a:rPr lang="en-US" sz="1000" dirty="0">
                <a:solidFill>
                  <a:srgbClr val="545252"/>
                </a:solidFill>
                <a:effectLst/>
                <a:latin typeface="Arial" panose="020B0604020202020204" pitchFamily="34" charset="0"/>
                <a:ea typeface="Arial" panose="020B0604020202020204" pitchFamily="34" charset="0"/>
              </a:rPr>
              <a:t>.</a:t>
            </a:r>
            <a:r>
              <a:rPr lang="en-US" sz="1000" spc="-15" dirty="0">
                <a:solidFill>
                  <a:srgbClr val="545252"/>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Furthermore</a:t>
            </a:r>
            <a:r>
              <a:rPr lang="en-US" sz="1000" dirty="0">
                <a:solidFill>
                  <a:srgbClr val="545252"/>
                </a:solidFill>
                <a:effectLst/>
                <a:latin typeface="Arial" panose="020B0604020202020204" pitchFamily="34" charset="0"/>
                <a:ea typeface="Arial" panose="020B0604020202020204" pitchFamily="34" charset="0"/>
              </a:rPr>
              <a:t>,</a:t>
            </a:r>
            <a:r>
              <a:rPr lang="en-US" sz="1000" spc="-15" dirty="0">
                <a:solidFill>
                  <a:srgbClr val="545252"/>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the blind testing samples shall contain chemical</a:t>
            </a:r>
            <a:r>
              <a:rPr lang="en-US" sz="1000" dirty="0">
                <a:solidFill>
                  <a:srgbClr val="545252"/>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matrix and </a:t>
            </a:r>
            <a:r>
              <a:rPr lang="en-US" sz="1000" dirty="0">
                <a:solidFill>
                  <a:srgbClr val="1A1818"/>
                </a:solidFill>
                <a:effectLst/>
                <a:latin typeface="Arial" panose="020B0604020202020204" pitchFamily="34" charset="0"/>
                <a:ea typeface="Arial" panose="020B0604020202020204" pitchFamily="34" charset="0"/>
              </a:rPr>
              <a:t>radionuclide </a:t>
            </a:r>
            <a:r>
              <a:rPr lang="en-US" sz="1000" dirty="0">
                <a:solidFill>
                  <a:srgbClr val="312F2D"/>
                </a:solidFill>
                <a:effectLst/>
                <a:latin typeface="Arial" panose="020B0604020202020204" pitchFamily="34" charset="0"/>
                <a:ea typeface="Arial" panose="020B0604020202020204" pitchFamily="34" charset="0"/>
              </a:rPr>
              <a:t>interferences common to the program's routine samples.</a:t>
            </a:r>
            <a:r>
              <a:rPr lang="en-US" sz="1000" spc="200"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While </a:t>
            </a:r>
            <a:r>
              <a:rPr lang="en-US" sz="1000" dirty="0">
                <a:solidFill>
                  <a:srgbClr val="2D2D2A"/>
                </a:solidFill>
                <a:effectLst/>
                <a:latin typeface="Arial" panose="020B0604020202020204" pitchFamily="34" charset="0"/>
                <a:ea typeface="Arial" panose="020B0604020202020204" pitchFamily="34" charset="0"/>
              </a:rPr>
              <a:t>XXX</a:t>
            </a:r>
            <a:r>
              <a:rPr lang="en-US" sz="1000" dirty="0">
                <a:solidFill>
                  <a:srgbClr val="312F2D"/>
                </a:solidFill>
                <a:effectLst/>
                <a:latin typeface="Arial" panose="020B0604020202020204" pitchFamily="34" charset="0"/>
                <a:ea typeface="Arial" panose="020B0604020202020204" pitchFamily="34" charset="0"/>
              </a:rPr>
              <a:t> and</a:t>
            </a:r>
            <a:r>
              <a:rPr lang="en-US" sz="1000" spc="-10"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the</a:t>
            </a:r>
            <a:r>
              <a:rPr lang="en-US" sz="1000" spc="-3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YYY radiobioassay programs have similar analytical needs and the</a:t>
            </a:r>
            <a:r>
              <a:rPr lang="en-US" sz="1000" spc="-2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YYY provides </a:t>
            </a:r>
            <a:r>
              <a:rPr lang="en-US" sz="1000" dirty="0">
                <a:solidFill>
                  <a:srgbClr val="2D2D2A"/>
                </a:solidFill>
                <a:effectLst/>
                <a:latin typeface="Arial" panose="020B0604020202020204" pitchFamily="34" charset="0"/>
                <a:ea typeface="Arial" panose="020B0604020202020204" pitchFamily="34" charset="0"/>
              </a:rPr>
              <a:t>XXX</a:t>
            </a:r>
            <a:r>
              <a:rPr lang="en-US" sz="1000" dirty="0">
                <a:solidFill>
                  <a:srgbClr val="312F2D"/>
                </a:solidFill>
                <a:effectLst/>
                <a:latin typeface="Arial" panose="020B0604020202020204" pitchFamily="34" charset="0"/>
                <a:ea typeface="Arial" panose="020B0604020202020204" pitchFamily="34" charset="0"/>
              </a:rPr>
              <a:t> their data which is</a:t>
            </a:r>
            <a:r>
              <a:rPr lang="en-US" sz="1000" spc="-10"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reviewed by both programs, all the areas of testing are not being met.</a:t>
            </a:r>
            <a:r>
              <a:rPr lang="en-US" sz="1000" spc="200"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For example, sensitivity testing using activity concentrations slightly above minimum detectable amounts and false negative </a:t>
            </a:r>
            <a:r>
              <a:rPr lang="en-US" sz="1000" dirty="0">
                <a:solidFill>
                  <a:srgbClr val="1A1818"/>
                </a:solidFill>
                <a:effectLst/>
                <a:latin typeface="Arial" panose="020B0604020202020204" pitchFamily="34" charset="0"/>
                <a:ea typeface="Arial" panose="020B0604020202020204" pitchFamily="34" charset="0"/>
              </a:rPr>
              <a:t>testing </a:t>
            </a:r>
            <a:r>
              <a:rPr lang="en-US" sz="1000" dirty="0">
                <a:solidFill>
                  <a:srgbClr val="312F2D"/>
                </a:solidFill>
                <a:effectLst/>
                <a:latin typeface="Arial" panose="020B0604020202020204" pitchFamily="34" charset="0"/>
                <a:ea typeface="Arial" panose="020B0604020202020204" pitchFamily="34" charset="0"/>
              </a:rPr>
              <a:t>using activity concentrations</a:t>
            </a:r>
            <a:r>
              <a:rPr lang="en-US" sz="1000" spc="-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that are present in</a:t>
            </a:r>
            <a:r>
              <a:rPr lang="en-US" sz="1000" spc="-20"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the sample that are slightly above detection limits are not being performed</a:t>
            </a:r>
            <a:r>
              <a:rPr lang="en-US" sz="1000" dirty="0">
                <a:solidFill>
                  <a:srgbClr val="545252"/>
                </a:solidFill>
                <a:effectLst/>
                <a:latin typeface="Arial" panose="020B0604020202020204" pitchFamily="34" charset="0"/>
                <a:ea typeface="Arial" panose="020B0604020202020204" pitchFamily="34" charset="0"/>
              </a:rPr>
              <a:t>. </a:t>
            </a:r>
          </a:p>
          <a:p>
            <a:pPr marL="105410" marR="737870" indent="1270" algn="just">
              <a:lnSpc>
                <a:spcPct val="98000"/>
              </a:lnSpc>
              <a:spcBef>
                <a:spcPts val="0"/>
              </a:spcBef>
              <a:spcAft>
                <a:spcPts val="0"/>
              </a:spcAft>
            </a:pPr>
            <a:endParaRPr lang="en-US" sz="1000" dirty="0">
              <a:solidFill>
                <a:srgbClr val="545252"/>
              </a:solidFill>
              <a:latin typeface="Arial" panose="020B0604020202020204" pitchFamily="34" charset="0"/>
              <a:ea typeface="Arial" panose="020B0604020202020204" pitchFamily="34" charset="0"/>
            </a:endParaRPr>
          </a:p>
          <a:p>
            <a:pPr marL="105410" marR="737870" indent="0" algn="just">
              <a:lnSpc>
                <a:spcPct val="98000"/>
              </a:lnSpc>
              <a:spcBef>
                <a:spcPts val="0"/>
              </a:spcBef>
              <a:spcAft>
                <a:spcPts val="0"/>
              </a:spcAft>
              <a:buNone/>
            </a:pPr>
            <a:r>
              <a:rPr lang="en-US" sz="1000" dirty="0">
                <a:solidFill>
                  <a:srgbClr val="545252"/>
                </a:solidFill>
                <a:effectLst/>
                <a:latin typeface="Arial" panose="020B0604020202020204" pitchFamily="34" charset="0"/>
                <a:ea typeface="Arial" panose="020B0604020202020204" pitchFamily="34" charset="0"/>
              </a:rPr>
              <a:t>U</a:t>
            </a:r>
            <a:r>
              <a:rPr lang="en-US" sz="1000" dirty="0">
                <a:solidFill>
                  <a:srgbClr val="312F2D"/>
                </a:solidFill>
                <a:effectLst/>
                <a:latin typeface="Arial" panose="020B0604020202020204" pitchFamily="34" charset="0"/>
                <a:ea typeface="Arial" panose="020B0604020202020204" pitchFamily="34" charset="0"/>
              </a:rPr>
              <a:t>sing the stated </a:t>
            </a:r>
            <a:r>
              <a:rPr lang="en-US" sz="1000" dirty="0">
                <a:solidFill>
                  <a:srgbClr val="1A1818"/>
                </a:solidFill>
                <a:effectLst/>
                <a:latin typeface="Arial" panose="020B0604020202020204" pitchFamily="34" charset="0"/>
                <a:ea typeface="Arial" panose="020B0604020202020204" pitchFamily="34" charset="0"/>
              </a:rPr>
              <a:t>RMSE </a:t>
            </a:r>
            <a:r>
              <a:rPr lang="en-US" sz="1000" dirty="0">
                <a:solidFill>
                  <a:srgbClr val="312F2D"/>
                </a:solidFill>
                <a:effectLst/>
                <a:latin typeface="Arial" panose="020B0604020202020204" pitchFamily="34" charset="0"/>
                <a:ea typeface="Arial" panose="020B0604020202020204" pitchFamily="34" charset="0"/>
              </a:rPr>
              <a:t>acceptance criteria</a:t>
            </a:r>
            <a:r>
              <a:rPr lang="en-US" sz="1000" dirty="0">
                <a:solidFill>
                  <a:srgbClr val="545252"/>
                </a:solidFill>
                <a:effectLst/>
                <a:latin typeface="Arial" panose="020B0604020202020204" pitchFamily="34" charset="0"/>
                <a:ea typeface="Arial" panose="020B0604020202020204" pitchFamily="34" charset="0"/>
              </a:rPr>
              <a:t>,</a:t>
            </a:r>
            <a:r>
              <a:rPr lang="en-US" sz="1000" spc="-80" dirty="0">
                <a:solidFill>
                  <a:srgbClr val="545252"/>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for acceptance testing</a:t>
            </a:r>
            <a:r>
              <a:rPr lang="en-US" sz="1000" dirty="0">
                <a:solidFill>
                  <a:srgbClr val="545252"/>
                </a:solidFill>
                <a:effectLst/>
                <a:latin typeface="Arial" panose="020B0604020202020204" pitchFamily="34" charset="0"/>
                <a:ea typeface="Arial" panose="020B0604020202020204" pitchFamily="34" charset="0"/>
              </a:rPr>
              <a:t>,</a:t>
            </a:r>
            <a:r>
              <a:rPr lang="en-US" sz="1000" spc="-75" dirty="0">
                <a:solidFill>
                  <a:srgbClr val="545252"/>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is not technically acceptable as</a:t>
            </a:r>
            <a:r>
              <a:rPr lang="en-US" sz="1000" spc="-40"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RMSE acceptance criteria should only be</a:t>
            </a:r>
            <a:r>
              <a:rPr lang="en-US" sz="1000" spc="-5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used</a:t>
            </a:r>
            <a:r>
              <a:rPr lang="en-US" sz="1000" spc="-2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for</a:t>
            </a:r>
            <a:r>
              <a:rPr lang="en-US" sz="1000" spc="-2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accuracy testing</a:t>
            </a:r>
            <a:r>
              <a:rPr lang="en-US" sz="1000" dirty="0">
                <a:solidFill>
                  <a:srgbClr val="545252"/>
                </a:solidFill>
                <a:effectLst/>
                <a:latin typeface="Arial" panose="020B0604020202020204" pitchFamily="34" charset="0"/>
                <a:ea typeface="Arial" panose="020B0604020202020204" pitchFamily="34" charset="0"/>
              </a:rPr>
              <a:t>,</a:t>
            </a:r>
            <a:r>
              <a:rPr lang="en-US" sz="1000" spc="-70" dirty="0">
                <a:solidFill>
                  <a:srgbClr val="545252"/>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on</a:t>
            </a:r>
            <a:r>
              <a:rPr lang="en-US" sz="1000" spc="-40"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multiple samples, and does not apply to individual results</a:t>
            </a:r>
            <a:r>
              <a:rPr lang="en-US" sz="1000" dirty="0">
                <a:solidFill>
                  <a:srgbClr val="545252"/>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A BPTP would have the capability to analyze the testing results on an individual basis so that if a blind audit sample is submitted with a group of worker samples and the blind audit sample has unacceptable results then only that group of samples would be reevaluated instead of</a:t>
            </a:r>
            <a:r>
              <a:rPr lang="en-US" sz="1000" spc="-1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all</a:t>
            </a:r>
            <a:r>
              <a:rPr lang="en-US" sz="1000" spc="-10"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the</a:t>
            </a:r>
            <a:r>
              <a:rPr lang="en-US" sz="1000" spc="-1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measurements that were</a:t>
            </a:r>
            <a:r>
              <a:rPr lang="en-US" sz="1000" spc="-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made since the last acceptable results. Reevaluation of all </a:t>
            </a:r>
            <a:r>
              <a:rPr lang="en-US" sz="1000" dirty="0">
                <a:solidFill>
                  <a:srgbClr val="2D2D2A"/>
                </a:solidFill>
                <a:effectLst/>
                <a:latin typeface="Arial" panose="020B0604020202020204" pitchFamily="34" charset="0"/>
                <a:ea typeface="Arial" panose="020B0604020202020204" pitchFamily="34" charset="0"/>
              </a:rPr>
              <a:t>XXX</a:t>
            </a:r>
            <a:r>
              <a:rPr lang="en-US" sz="1000" dirty="0">
                <a:solidFill>
                  <a:srgbClr val="312F2D"/>
                </a:solidFill>
                <a:effectLst/>
                <a:latin typeface="Arial" panose="020B0604020202020204" pitchFamily="34" charset="0"/>
                <a:ea typeface="Arial" panose="020B0604020202020204" pitchFamily="34" charset="0"/>
              </a:rPr>
              <a:t> measurements after failures resulting from nonacceptable quarterly RMSE acceptance criteria is not being performed at </a:t>
            </a:r>
            <a:r>
              <a:rPr lang="en-US" sz="1000" dirty="0">
                <a:solidFill>
                  <a:srgbClr val="2D2D2A"/>
                </a:solidFill>
                <a:effectLst/>
                <a:latin typeface="Arial" panose="020B0604020202020204" pitchFamily="34" charset="0"/>
                <a:ea typeface="Arial" panose="020B0604020202020204" pitchFamily="34" charset="0"/>
              </a:rPr>
              <a:t>XXX</a:t>
            </a:r>
            <a:r>
              <a:rPr lang="en-US" sz="1000" dirty="0">
                <a:solidFill>
                  <a:srgbClr val="545252"/>
                </a:solidFill>
                <a:effectLst/>
                <a:latin typeface="Arial" panose="020B0604020202020204" pitchFamily="34" charset="0"/>
                <a:ea typeface="Arial" panose="020B0604020202020204" pitchFamily="34" charset="0"/>
              </a:rPr>
              <a:t>. </a:t>
            </a:r>
          </a:p>
          <a:p>
            <a:pPr marL="105410" marR="737870" indent="0" algn="just">
              <a:lnSpc>
                <a:spcPct val="98000"/>
              </a:lnSpc>
              <a:spcBef>
                <a:spcPts val="0"/>
              </a:spcBef>
              <a:spcAft>
                <a:spcPts val="0"/>
              </a:spcAft>
              <a:buNone/>
            </a:pPr>
            <a:endParaRPr lang="en-US" sz="1000" dirty="0">
              <a:solidFill>
                <a:srgbClr val="545252"/>
              </a:solidFill>
              <a:latin typeface="Arial" panose="020B0604020202020204" pitchFamily="34" charset="0"/>
              <a:ea typeface="Arial" panose="020B0604020202020204" pitchFamily="34" charset="0"/>
            </a:endParaRPr>
          </a:p>
          <a:p>
            <a:pPr marL="105410" marR="737870" indent="0" algn="just">
              <a:lnSpc>
                <a:spcPct val="98000"/>
              </a:lnSpc>
              <a:spcBef>
                <a:spcPts val="0"/>
              </a:spcBef>
              <a:spcAft>
                <a:spcPts val="0"/>
              </a:spcAft>
              <a:buNone/>
            </a:pPr>
            <a:r>
              <a:rPr lang="en-US" sz="1000" dirty="0">
                <a:solidFill>
                  <a:srgbClr val="312F2D"/>
                </a:solidFill>
                <a:effectLst/>
                <a:latin typeface="Arial" panose="020B0604020202020204" pitchFamily="34" charset="0"/>
                <a:ea typeface="Arial" panose="020B0604020202020204" pitchFamily="34" charset="0"/>
              </a:rPr>
              <a:t>The YYY data reports do contain some 2 sigma evaluations</a:t>
            </a:r>
            <a:r>
              <a:rPr lang="en-US" sz="1000" dirty="0">
                <a:solidFill>
                  <a:srgbClr val="545252"/>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but they are being interpreted incorrectly and</a:t>
            </a:r>
            <a:r>
              <a:rPr lang="en-US" sz="1000" spc="-1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there are</a:t>
            </a:r>
            <a:r>
              <a:rPr lang="en-US" sz="1000" spc="-20"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examples that if</a:t>
            </a:r>
            <a:r>
              <a:rPr lang="en-US" sz="1000" spc="-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the test being performed failed due to</a:t>
            </a:r>
            <a:r>
              <a:rPr lang="en-US" sz="1000" spc="-1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being outside of the 2 sigma evaluation</a:t>
            </a:r>
            <a:r>
              <a:rPr lang="en-US" sz="1000" dirty="0">
                <a:solidFill>
                  <a:srgbClr val="545252"/>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that they were written off as being acceptable because the results fell within 3 sigma</a:t>
            </a:r>
            <a:r>
              <a:rPr lang="en-US" sz="1000" dirty="0">
                <a:solidFill>
                  <a:srgbClr val="6B6967"/>
                </a:solidFill>
                <a:effectLst/>
                <a:latin typeface="Arial" panose="020B0604020202020204" pitchFamily="34" charset="0"/>
                <a:ea typeface="Arial" panose="020B0604020202020204" pitchFamily="34" charset="0"/>
              </a:rPr>
              <a:t>.</a:t>
            </a:r>
            <a:r>
              <a:rPr lang="en-US" sz="1000" spc="200" dirty="0">
                <a:solidFill>
                  <a:srgbClr val="6B6967"/>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This practice is unacceptable as a healthy BPTP would simply note</a:t>
            </a:r>
            <a:r>
              <a:rPr lang="en-US" sz="1000" spc="-10"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the fa</a:t>
            </a:r>
            <a:r>
              <a:rPr lang="en-US" sz="1000" dirty="0">
                <a:solidFill>
                  <a:srgbClr val="545252"/>
                </a:solidFill>
                <a:effectLst/>
                <a:latin typeface="Arial" panose="020B0604020202020204" pitchFamily="34" charset="0"/>
                <a:ea typeface="Arial" panose="020B0604020202020204" pitchFamily="34" charset="0"/>
              </a:rPr>
              <a:t>i</a:t>
            </a:r>
            <a:r>
              <a:rPr lang="en-US" sz="1000" dirty="0">
                <a:solidFill>
                  <a:srgbClr val="312F2D"/>
                </a:solidFill>
                <a:effectLst/>
                <a:latin typeface="Arial" panose="020B0604020202020204" pitchFamily="34" charset="0"/>
                <a:ea typeface="Arial" panose="020B0604020202020204" pitchFamily="34" charset="0"/>
              </a:rPr>
              <a:t>lure</a:t>
            </a:r>
            <a:r>
              <a:rPr lang="en-US" sz="1000" dirty="0">
                <a:solidFill>
                  <a:srgbClr val="545252"/>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investigate</a:t>
            </a:r>
            <a:r>
              <a:rPr lang="en-US" sz="1000" spc="-40"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the</a:t>
            </a:r>
            <a:r>
              <a:rPr lang="en-US" sz="1000" spc="-5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cause</a:t>
            </a:r>
            <a:r>
              <a:rPr lang="en-US" sz="1000" spc="-1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of</a:t>
            </a:r>
            <a:r>
              <a:rPr lang="en-US" sz="1000" spc="-6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failure</a:t>
            </a:r>
            <a:r>
              <a:rPr lang="en-US" sz="1000" dirty="0">
                <a:solidFill>
                  <a:srgbClr val="545252"/>
                </a:solidFill>
                <a:effectLst/>
                <a:latin typeface="Arial" panose="020B0604020202020204" pitchFamily="34" charset="0"/>
                <a:ea typeface="Arial" panose="020B0604020202020204" pitchFamily="34" charset="0"/>
              </a:rPr>
              <a:t>,</a:t>
            </a:r>
            <a:r>
              <a:rPr lang="en-US" sz="1000" spc="-80" dirty="0">
                <a:solidFill>
                  <a:srgbClr val="545252"/>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and</a:t>
            </a:r>
            <a:r>
              <a:rPr lang="en-US" sz="1000" spc="-60"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concentrate supplemental monitoring in</a:t>
            </a:r>
            <a:r>
              <a:rPr lang="en-US" sz="1000" spc="-80"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the</a:t>
            </a:r>
            <a:r>
              <a:rPr lang="en-US" sz="1000" spc="-4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area</a:t>
            </a:r>
            <a:r>
              <a:rPr lang="en-US" sz="1000" spc="-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of</a:t>
            </a:r>
            <a:r>
              <a:rPr lang="en-US" sz="1000" spc="-7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the</a:t>
            </a:r>
            <a:r>
              <a:rPr lang="en-US" sz="1000" spc="-80"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failure and</a:t>
            </a:r>
            <a:r>
              <a:rPr lang="en-US" sz="1000" spc="-40"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if</a:t>
            </a:r>
            <a:r>
              <a:rPr lang="en-US" sz="1000" spc="-30"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the</a:t>
            </a:r>
            <a:r>
              <a:rPr lang="en-US" sz="1000" spc="-40"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subsequent results continue</a:t>
            </a:r>
            <a:r>
              <a:rPr lang="en-US" sz="1000" spc="-1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to</a:t>
            </a:r>
            <a:r>
              <a:rPr lang="en-US" sz="1000" spc="-3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indicate problems</a:t>
            </a:r>
            <a:r>
              <a:rPr lang="en-US" sz="1000" dirty="0">
                <a:solidFill>
                  <a:srgbClr val="6B6967"/>
                </a:solidFill>
                <a:effectLst/>
                <a:latin typeface="Arial" panose="020B0604020202020204" pitchFamily="34" charset="0"/>
                <a:ea typeface="Arial" panose="020B0604020202020204" pitchFamily="34" charset="0"/>
              </a:rPr>
              <a:t>,</a:t>
            </a:r>
            <a:r>
              <a:rPr lang="en-US" sz="1000" spc="-80" dirty="0">
                <a:solidFill>
                  <a:srgbClr val="6B6967"/>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then more</a:t>
            </a:r>
            <a:r>
              <a:rPr lang="en-US" sz="1000" spc="-20"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rigorous actions would be taken</a:t>
            </a:r>
            <a:r>
              <a:rPr lang="en-US" sz="1000" dirty="0">
                <a:solidFill>
                  <a:srgbClr val="6B6967"/>
                </a:solidFill>
                <a:effectLst/>
                <a:latin typeface="Arial" panose="020B0604020202020204" pitchFamily="34" charset="0"/>
                <a:ea typeface="Arial" panose="020B0604020202020204" pitchFamily="34" charset="0"/>
              </a:rPr>
              <a:t>.</a:t>
            </a:r>
            <a:r>
              <a:rPr lang="en-US" sz="1000" spc="-80" dirty="0">
                <a:solidFill>
                  <a:srgbClr val="6B6967"/>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There</a:t>
            </a:r>
            <a:r>
              <a:rPr lang="en-US" sz="1000" spc="-70"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is</a:t>
            </a:r>
            <a:r>
              <a:rPr lang="en-US" sz="1000" spc="-1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no</a:t>
            </a:r>
            <a:r>
              <a:rPr lang="en-US" sz="1000" spc="-5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evidence</a:t>
            </a:r>
            <a:r>
              <a:rPr lang="en-US" sz="1000" dirty="0">
                <a:solidFill>
                  <a:srgbClr val="545252"/>
                </a:solidFill>
                <a:effectLst/>
                <a:latin typeface="Arial" panose="020B0604020202020204" pitchFamily="34" charset="0"/>
                <a:ea typeface="Arial" panose="020B0604020202020204" pitchFamily="34" charset="0"/>
              </a:rPr>
              <a:t>,</a:t>
            </a:r>
            <a:r>
              <a:rPr lang="en-US" sz="1000" spc="-80" dirty="0">
                <a:solidFill>
                  <a:srgbClr val="545252"/>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in</a:t>
            </a:r>
            <a:r>
              <a:rPr lang="en-US" sz="1000" spc="-7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the</a:t>
            </a:r>
            <a:r>
              <a:rPr lang="en-US" sz="1000" spc="-3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1</a:t>
            </a:r>
            <a:r>
              <a:rPr lang="en-US" sz="1000" baseline="30000" dirty="0">
                <a:solidFill>
                  <a:srgbClr val="545252"/>
                </a:solidFill>
                <a:effectLst/>
                <a:latin typeface="Arial" panose="020B0604020202020204" pitchFamily="34" charset="0"/>
                <a:ea typeface="Arial" panose="020B0604020202020204" pitchFamily="34" charset="0"/>
              </a:rPr>
              <a:t>st</a:t>
            </a:r>
            <a:r>
              <a:rPr lang="en-US" sz="1000" spc="-15" dirty="0">
                <a:solidFill>
                  <a:srgbClr val="545252"/>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and</a:t>
            </a:r>
            <a:r>
              <a:rPr lang="en-US" sz="1000" spc="-15" dirty="0">
                <a:solidFill>
                  <a:srgbClr val="312F2D"/>
                </a:solidFill>
                <a:effectLst/>
                <a:latin typeface="Arial" panose="020B0604020202020204" pitchFamily="34" charset="0"/>
                <a:ea typeface="Arial" panose="020B0604020202020204" pitchFamily="34" charset="0"/>
              </a:rPr>
              <a:t> </a:t>
            </a:r>
            <a:r>
              <a:rPr lang="en-US" sz="1000" dirty="0">
                <a:solidFill>
                  <a:srgbClr val="545252"/>
                </a:solidFill>
                <a:effectLst/>
                <a:latin typeface="Arial" panose="020B0604020202020204" pitchFamily="34" charset="0"/>
                <a:ea typeface="Arial" panose="020B0604020202020204" pitchFamily="34" charset="0"/>
              </a:rPr>
              <a:t>2</a:t>
            </a:r>
            <a:r>
              <a:rPr lang="en-US" sz="1000" baseline="30000" dirty="0">
                <a:solidFill>
                  <a:srgbClr val="545252"/>
                </a:solidFill>
                <a:effectLst/>
                <a:latin typeface="Arial" panose="020B0604020202020204" pitchFamily="34" charset="0"/>
                <a:ea typeface="Arial" panose="020B0604020202020204" pitchFamily="34" charset="0"/>
              </a:rPr>
              <a:t>nd</a:t>
            </a:r>
            <a:r>
              <a:rPr lang="en-US" sz="1000" dirty="0">
                <a:solidFill>
                  <a:srgbClr val="545252"/>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2022</a:t>
            </a:r>
            <a:r>
              <a:rPr lang="en-US" sz="1000" spc="-20"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quarterly reports that any subsequent</a:t>
            </a:r>
            <a:r>
              <a:rPr lang="en-US" sz="1000" spc="8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actions of further testing were taken for failures originating within YYY samples CFA22001</a:t>
            </a:r>
            <a:r>
              <a:rPr lang="en-US" sz="1000" dirty="0">
                <a:solidFill>
                  <a:srgbClr val="545252"/>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CFA22003</a:t>
            </a:r>
            <a:r>
              <a:rPr lang="en-US" sz="1000" dirty="0">
                <a:solidFill>
                  <a:srgbClr val="545252"/>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CFA21086 and CFA21084</a:t>
            </a:r>
            <a:r>
              <a:rPr lang="en-US" sz="1000" dirty="0">
                <a:solidFill>
                  <a:srgbClr val="6B6967"/>
                </a:solidFill>
                <a:effectLst/>
                <a:latin typeface="Arial" panose="020B0604020202020204" pitchFamily="34" charset="0"/>
                <a:ea typeface="Arial" panose="020B0604020202020204" pitchFamily="34" charset="0"/>
              </a:rPr>
              <a:t>. </a:t>
            </a:r>
          </a:p>
          <a:p>
            <a:pPr marL="105410" marR="737870" indent="0" algn="just">
              <a:lnSpc>
                <a:spcPct val="98000"/>
              </a:lnSpc>
              <a:spcBef>
                <a:spcPts val="0"/>
              </a:spcBef>
              <a:spcAft>
                <a:spcPts val="0"/>
              </a:spcAft>
              <a:buNone/>
            </a:pPr>
            <a:endParaRPr lang="en-US" sz="1000" dirty="0">
              <a:solidFill>
                <a:srgbClr val="6B6967"/>
              </a:solidFill>
              <a:latin typeface="Arial" panose="020B0604020202020204" pitchFamily="34" charset="0"/>
              <a:ea typeface="Arial" panose="020B0604020202020204" pitchFamily="34" charset="0"/>
            </a:endParaRPr>
          </a:p>
          <a:p>
            <a:pPr marL="105410" marR="737870" indent="0" algn="just">
              <a:lnSpc>
                <a:spcPct val="98000"/>
              </a:lnSpc>
              <a:spcBef>
                <a:spcPts val="0"/>
              </a:spcBef>
              <a:spcAft>
                <a:spcPts val="0"/>
              </a:spcAft>
              <a:buNone/>
            </a:pPr>
            <a:r>
              <a:rPr lang="en-US" sz="1000" dirty="0">
                <a:solidFill>
                  <a:srgbClr val="312F2D"/>
                </a:solidFill>
                <a:effectLst/>
                <a:latin typeface="Arial" panose="020B0604020202020204" pitchFamily="34" charset="0"/>
                <a:ea typeface="Arial" panose="020B0604020202020204" pitchFamily="34" charset="0"/>
              </a:rPr>
              <a:t>Data the </a:t>
            </a:r>
            <a:r>
              <a:rPr lang="en-US" sz="1000" dirty="0">
                <a:solidFill>
                  <a:srgbClr val="2D2D2A"/>
                </a:solidFill>
                <a:effectLst/>
                <a:latin typeface="Arial" panose="020B0604020202020204" pitchFamily="34" charset="0"/>
                <a:ea typeface="Arial" panose="020B0604020202020204" pitchFamily="34" charset="0"/>
              </a:rPr>
              <a:t>XXX</a:t>
            </a:r>
            <a:r>
              <a:rPr lang="en-US" sz="1000" dirty="0">
                <a:solidFill>
                  <a:srgbClr val="312F2D"/>
                </a:solidFill>
                <a:effectLst/>
                <a:latin typeface="Arial" panose="020B0604020202020204" pitchFamily="34" charset="0"/>
                <a:ea typeface="Arial" panose="020B0604020202020204" pitchFamily="34" charset="0"/>
              </a:rPr>
              <a:t> is</a:t>
            </a:r>
            <a:r>
              <a:rPr lang="en-US" sz="1000" spc="-20"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using</a:t>
            </a:r>
            <a:r>
              <a:rPr lang="en-US" sz="1000" spc="-1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for</a:t>
            </a:r>
            <a:r>
              <a:rPr lang="en-US" sz="1000" spc="-10"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their BPTP</a:t>
            </a:r>
            <a:r>
              <a:rPr lang="en-US" sz="1000" spc="-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from the</a:t>
            </a:r>
            <a:r>
              <a:rPr lang="en-US" sz="1000" spc="-1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YYY</a:t>
            </a:r>
            <a:r>
              <a:rPr lang="en-US" sz="1000" spc="-1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quarterly</a:t>
            </a:r>
            <a:r>
              <a:rPr lang="en-US" sz="1000" spc="110"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reports for</a:t>
            </a:r>
            <a:r>
              <a:rPr lang="en-US" sz="1000" spc="-10"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the 1</a:t>
            </a:r>
            <a:r>
              <a:rPr lang="en-US" sz="1000" baseline="30000" dirty="0">
                <a:solidFill>
                  <a:srgbClr val="545252"/>
                </a:solidFill>
                <a:effectLst/>
                <a:latin typeface="Arial" panose="020B0604020202020204" pitchFamily="34" charset="0"/>
                <a:ea typeface="Arial" panose="020B0604020202020204" pitchFamily="34" charset="0"/>
              </a:rPr>
              <a:t>st</a:t>
            </a:r>
            <a:r>
              <a:rPr lang="en-US" sz="1000" dirty="0">
                <a:solidFill>
                  <a:srgbClr val="545252"/>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and</a:t>
            </a:r>
            <a:r>
              <a:rPr lang="en-US" sz="1000" spc="-5" dirty="0">
                <a:solidFill>
                  <a:srgbClr val="312F2D"/>
                </a:solidFill>
                <a:effectLst/>
                <a:latin typeface="Arial" panose="020B0604020202020204" pitchFamily="34" charset="0"/>
                <a:ea typeface="Arial" panose="020B0604020202020204" pitchFamily="34" charset="0"/>
              </a:rPr>
              <a:t> </a:t>
            </a:r>
            <a:r>
              <a:rPr lang="en-US" sz="1000" dirty="0">
                <a:solidFill>
                  <a:srgbClr val="545252"/>
                </a:solidFill>
                <a:effectLst/>
                <a:latin typeface="Arial" panose="020B0604020202020204" pitchFamily="34" charset="0"/>
                <a:ea typeface="Arial" panose="020B0604020202020204" pitchFamily="34" charset="0"/>
              </a:rPr>
              <a:t>2</a:t>
            </a:r>
            <a:r>
              <a:rPr lang="en-US" sz="1000" baseline="30000" dirty="0">
                <a:solidFill>
                  <a:srgbClr val="545252"/>
                </a:solidFill>
                <a:effectLst/>
                <a:latin typeface="Arial" panose="020B0604020202020204" pitchFamily="34" charset="0"/>
                <a:ea typeface="Arial" panose="020B0604020202020204" pitchFamily="34" charset="0"/>
              </a:rPr>
              <a:t>nd</a:t>
            </a:r>
            <a:r>
              <a:rPr lang="en-US" sz="1000" dirty="0">
                <a:solidFill>
                  <a:srgbClr val="545252"/>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quarters of</a:t>
            </a:r>
            <a:r>
              <a:rPr lang="en-US" sz="1000" spc="-20"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2022</a:t>
            </a:r>
            <a:r>
              <a:rPr lang="en-US" sz="1000" spc="-30"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indicate issues</a:t>
            </a:r>
            <a:r>
              <a:rPr lang="en-US" sz="1000" spc="-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with</a:t>
            </a:r>
            <a:r>
              <a:rPr lang="en-US" sz="1000" spc="-40" dirty="0">
                <a:solidFill>
                  <a:srgbClr val="312F2D"/>
                </a:solidFill>
                <a:effectLst/>
                <a:latin typeface="Arial" panose="020B0604020202020204" pitchFamily="34" charset="0"/>
                <a:ea typeface="Arial" panose="020B0604020202020204" pitchFamily="34" charset="0"/>
              </a:rPr>
              <a:t> </a:t>
            </a:r>
            <a:r>
              <a:rPr lang="en-US" sz="1000" dirty="0">
                <a:solidFill>
                  <a:srgbClr val="545252"/>
                </a:solidFill>
                <a:effectLst/>
                <a:latin typeface="Arial" panose="020B0604020202020204" pitchFamily="34" charset="0"/>
                <a:ea typeface="Arial" panose="020B0604020202020204" pitchFamily="34" charset="0"/>
              </a:rPr>
              <a:t>7</a:t>
            </a:r>
            <a:r>
              <a:rPr lang="en-US" sz="1000" spc="-25" dirty="0">
                <a:solidFill>
                  <a:srgbClr val="545252"/>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out</a:t>
            </a:r>
            <a:r>
              <a:rPr lang="en-US" sz="1000" spc="-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of</a:t>
            </a:r>
            <a:r>
              <a:rPr lang="en-US" sz="1000" spc="-5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18</a:t>
            </a:r>
            <a:r>
              <a:rPr lang="en-US" sz="1000" spc="-50"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radionuclides</a:t>
            </a:r>
            <a:r>
              <a:rPr lang="en-US" sz="1000" spc="80"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evaluated by the</a:t>
            </a:r>
            <a:r>
              <a:rPr lang="en-US" sz="1000" spc="-3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YYY</a:t>
            </a:r>
            <a:r>
              <a:rPr lang="en-US" sz="1000" spc="-2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in</a:t>
            </a:r>
            <a:r>
              <a:rPr lang="en-US" sz="1000" spc="-5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both</a:t>
            </a:r>
            <a:r>
              <a:rPr lang="en-US" sz="1000" spc="-3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urine</a:t>
            </a:r>
            <a:r>
              <a:rPr lang="en-US" sz="1000" spc="-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and</a:t>
            </a:r>
            <a:r>
              <a:rPr lang="en-US" sz="1000" spc="-4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fecal samples for</a:t>
            </a:r>
            <a:r>
              <a:rPr lang="en-US" sz="1000" spc="-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the</a:t>
            </a:r>
            <a:r>
              <a:rPr lang="en-US" sz="1000" spc="-1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first quarter</a:t>
            </a:r>
            <a:r>
              <a:rPr lang="en-US" sz="1000" dirty="0">
                <a:solidFill>
                  <a:srgbClr val="545252"/>
                </a:solidFill>
                <a:effectLst/>
                <a:latin typeface="Arial" panose="020B0604020202020204" pitchFamily="34" charset="0"/>
                <a:ea typeface="Arial" panose="020B0604020202020204" pitchFamily="34" charset="0"/>
              </a:rPr>
              <a:t>,</a:t>
            </a:r>
            <a:r>
              <a:rPr lang="en-US" sz="1000" spc="-65" dirty="0">
                <a:solidFill>
                  <a:srgbClr val="545252"/>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and</a:t>
            </a:r>
            <a:r>
              <a:rPr lang="en-US" sz="1000" spc="-1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3</a:t>
            </a:r>
            <a:r>
              <a:rPr lang="en-US" sz="1000" spc="-30"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issues out of 8 radionuclides evaluated by the</a:t>
            </a:r>
            <a:r>
              <a:rPr lang="en-US" sz="1000" spc="-10"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YYY in</a:t>
            </a:r>
            <a:r>
              <a:rPr lang="en-US" sz="1000" spc="-2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both</a:t>
            </a:r>
            <a:r>
              <a:rPr lang="en-US" sz="1000" spc="-10"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the urine and</a:t>
            </a:r>
            <a:r>
              <a:rPr lang="en-US" sz="1000" spc="-20"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fecal samples from</a:t>
            </a:r>
            <a:r>
              <a:rPr lang="en-US" sz="1000" spc="-10"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the</a:t>
            </a:r>
            <a:r>
              <a:rPr lang="en-US" sz="1000" spc="-20"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second quarterly report</a:t>
            </a:r>
            <a:r>
              <a:rPr lang="en-US" sz="1000" dirty="0">
                <a:solidFill>
                  <a:srgbClr val="545252"/>
                </a:solidFill>
                <a:effectLst/>
                <a:latin typeface="Arial" panose="020B0604020202020204" pitchFamily="34" charset="0"/>
                <a:ea typeface="Arial" panose="020B0604020202020204" pitchFamily="34" charset="0"/>
              </a:rPr>
              <a:t>.</a:t>
            </a:r>
            <a:r>
              <a:rPr lang="en-US" sz="1000" spc="200" dirty="0">
                <a:solidFill>
                  <a:srgbClr val="545252"/>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These</a:t>
            </a:r>
            <a:r>
              <a:rPr lang="en-US" sz="1000" spc="-20"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indications show that</a:t>
            </a:r>
            <a:r>
              <a:rPr lang="en-US" sz="1000" spc="-10"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there are problems with</a:t>
            </a:r>
            <a:r>
              <a:rPr lang="en-US" sz="1000" spc="-4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almost 50%</a:t>
            </a:r>
            <a:r>
              <a:rPr lang="en-US" sz="1000" spc="-30"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of</a:t>
            </a:r>
            <a:r>
              <a:rPr lang="en-US" sz="1000" spc="-80"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the</a:t>
            </a:r>
            <a:r>
              <a:rPr lang="en-US" sz="1000" spc="-7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analyses of</a:t>
            </a:r>
            <a:r>
              <a:rPr lang="en-US" sz="1000" spc="-2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samples</a:t>
            </a:r>
            <a:r>
              <a:rPr lang="en-US" sz="1000" spc="-10"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report to</a:t>
            </a:r>
            <a:r>
              <a:rPr lang="en-US" sz="1000" spc="-80"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the</a:t>
            </a:r>
            <a:r>
              <a:rPr lang="en-US" sz="1000" spc="-6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YYY</a:t>
            </a:r>
            <a:r>
              <a:rPr lang="en-US" sz="1000" spc="-80"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by</a:t>
            </a:r>
            <a:r>
              <a:rPr lang="en-US" sz="1000" spc="-60"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ZZZ.</a:t>
            </a:r>
            <a:r>
              <a:rPr lang="en-US" sz="1000" spc="-20"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Though</a:t>
            </a:r>
            <a:r>
              <a:rPr lang="en-US" sz="1000" spc="-20"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they</a:t>
            </a:r>
            <a:r>
              <a:rPr lang="en-US" sz="1000" spc="-40"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may not be applicable to</a:t>
            </a:r>
            <a:r>
              <a:rPr lang="en-US" sz="1000" spc="-5" dirty="0">
                <a:solidFill>
                  <a:srgbClr val="312F2D"/>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the </a:t>
            </a:r>
            <a:r>
              <a:rPr lang="en-US" sz="1000" dirty="0">
                <a:solidFill>
                  <a:srgbClr val="2D2D2A"/>
                </a:solidFill>
                <a:effectLst/>
                <a:latin typeface="Arial" panose="020B0604020202020204" pitchFamily="34" charset="0"/>
                <a:ea typeface="Arial" panose="020B0604020202020204" pitchFamily="34" charset="0"/>
              </a:rPr>
              <a:t>XXX</a:t>
            </a:r>
            <a:r>
              <a:rPr lang="en-US" sz="1000" dirty="0">
                <a:solidFill>
                  <a:srgbClr val="545252"/>
                </a:solidFill>
                <a:effectLst/>
                <a:latin typeface="Arial" panose="020B0604020202020204" pitchFamily="34" charset="0"/>
                <a:ea typeface="Arial" panose="020B0604020202020204" pitchFamily="34" charset="0"/>
              </a:rPr>
              <a:t>,</a:t>
            </a:r>
            <a:r>
              <a:rPr lang="en-US" sz="1000" spc="-40" dirty="0">
                <a:solidFill>
                  <a:srgbClr val="545252"/>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they may demonstrate that it would be beneficial to concentrate monitoring efforts on a more frequent schedule until the analytical issues are resolved </a:t>
            </a:r>
            <a:r>
              <a:rPr lang="en-US" sz="1000" dirty="0">
                <a:solidFill>
                  <a:srgbClr val="545252"/>
                </a:solidFill>
                <a:effectLst/>
                <a:latin typeface="Arial" panose="020B0604020202020204" pitchFamily="34" charset="0"/>
                <a:ea typeface="Arial" panose="020B0604020202020204" pitchFamily="34" charset="0"/>
              </a:rPr>
              <a:t>(</a:t>
            </a:r>
            <a:r>
              <a:rPr lang="en-US" sz="1000" dirty="0">
                <a:solidFill>
                  <a:srgbClr val="312F2D"/>
                </a:solidFill>
                <a:effectLst/>
                <a:latin typeface="Arial" panose="020B0604020202020204" pitchFamily="34" charset="0"/>
                <a:ea typeface="Arial" panose="020B0604020202020204" pitchFamily="34" charset="0"/>
              </a:rPr>
              <a:t>4.6(b)</a:t>
            </a:r>
            <a:r>
              <a:rPr lang="en-US" sz="1000" dirty="0">
                <a:solidFill>
                  <a:srgbClr val="545252"/>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4</a:t>
            </a:r>
            <a:r>
              <a:rPr lang="en-US" sz="1000" dirty="0">
                <a:solidFill>
                  <a:srgbClr val="545252"/>
                </a:solidFill>
                <a:effectLst/>
                <a:latin typeface="Arial" panose="020B0604020202020204" pitchFamily="34" charset="0"/>
                <a:ea typeface="Arial" panose="020B0604020202020204" pitchFamily="34" charset="0"/>
              </a:rPr>
              <a:t>.</a:t>
            </a:r>
            <a:r>
              <a:rPr lang="en-US" sz="1000" dirty="0">
                <a:solidFill>
                  <a:srgbClr val="312F2D"/>
                </a:solidFill>
                <a:effectLst/>
                <a:latin typeface="Arial" panose="020B0604020202020204" pitchFamily="34" charset="0"/>
                <a:ea typeface="Arial" panose="020B0604020202020204" pitchFamily="34" charset="0"/>
              </a:rPr>
              <a:t>6(c)</a:t>
            </a:r>
            <a:r>
              <a:rPr lang="en-US" sz="1000" dirty="0">
                <a:solidFill>
                  <a:srgbClr val="545252"/>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4</a:t>
            </a:r>
            <a:r>
              <a:rPr lang="en-US" sz="1000" dirty="0">
                <a:solidFill>
                  <a:srgbClr val="6B6967"/>
                </a:solidFill>
                <a:effectLst/>
                <a:latin typeface="Arial" panose="020B0604020202020204" pitchFamily="34" charset="0"/>
                <a:ea typeface="Arial" panose="020B0604020202020204" pitchFamily="34" charset="0"/>
              </a:rPr>
              <a:t>.</a:t>
            </a:r>
            <a:r>
              <a:rPr lang="en-US" sz="1000" dirty="0">
                <a:solidFill>
                  <a:srgbClr val="312F2D"/>
                </a:solidFill>
                <a:effectLst/>
                <a:latin typeface="Arial" panose="020B0604020202020204" pitchFamily="34" charset="0"/>
                <a:ea typeface="Arial" panose="020B0604020202020204" pitchFamily="34" charset="0"/>
              </a:rPr>
              <a:t>6(d)</a:t>
            </a:r>
            <a:r>
              <a:rPr lang="en-US" sz="1000" dirty="0">
                <a:solidFill>
                  <a:srgbClr val="545252"/>
                </a:solidFill>
                <a:effectLst/>
                <a:latin typeface="Arial" panose="020B0604020202020204" pitchFamily="34" charset="0"/>
                <a:ea typeface="Arial" panose="020B0604020202020204" pitchFamily="34" charset="0"/>
              </a:rPr>
              <a:t>, </a:t>
            </a:r>
            <a:r>
              <a:rPr lang="en-US" sz="1000" dirty="0">
                <a:solidFill>
                  <a:srgbClr val="312F2D"/>
                </a:solidFill>
                <a:effectLst/>
                <a:latin typeface="Arial" panose="020B0604020202020204" pitchFamily="34" charset="0"/>
                <a:ea typeface="Arial" panose="020B0604020202020204" pitchFamily="34" charset="0"/>
              </a:rPr>
              <a:t>4.6(e))</a:t>
            </a:r>
            <a:r>
              <a:rPr lang="en-US" sz="1000" dirty="0">
                <a:solidFill>
                  <a:srgbClr val="545252"/>
                </a:solidFill>
                <a:effectLst/>
                <a:latin typeface="Arial" panose="020B0604020202020204" pitchFamily="34" charset="0"/>
                <a:ea typeface="Arial" panose="020B0604020202020204" pitchFamily="34" charset="0"/>
              </a:rPr>
              <a:t>.</a:t>
            </a:r>
            <a:endParaRPr lang="en-US" sz="1000" dirty="0">
              <a:effectLst/>
              <a:latin typeface="Arial" panose="020B0604020202020204" pitchFamily="34" charset="0"/>
              <a:ea typeface="Arial" panose="020B0604020202020204" pitchFamily="34" charset="0"/>
            </a:endParaRPr>
          </a:p>
          <a:p>
            <a:endParaRPr lang="en-US" dirty="0"/>
          </a:p>
        </p:txBody>
      </p:sp>
    </p:spTree>
    <p:extLst>
      <p:ext uri="{BB962C8B-B14F-4D97-AF65-F5344CB8AC3E}">
        <p14:creationId xmlns:p14="http://schemas.microsoft.com/office/powerpoint/2010/main" val="40129911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1F075-AE02-3E55-38B7-674454EF0352}"/>
              </a:ext>
            </a:extLst>
          </p:cNvPr>
          <p:cNvSpPr>
            <a:spLocks noGrp="1"/>
          </p:cNvSpPr>
          <p:nvPr>
            <p:ph type="title"/>
          </p:nvPr>
        </p:nvSpPr>
        <p:spPr/>
        <p:txBody>
          <a:bodyPr/>
          <a:lstStyle/>
          <a:p>
            <a:r>
              <a:rPr lang="en-US" dirty="0"/>
              <a:t>Finding example #5</a:t>
            </a:r>
          </a:p>
        </p:txBody>
      </p:sp>
      <p:sp>
        <p:nvSpPr>
          <p:cNvPr id="3" name="Content Placeholder 2">
            <a:extLst>
              <a:ext uri="{FF2B5EF4-FFF2-40B4-BE49-F238E27FC236}">
                <a16:creationId xmlns:a16="http://schemas.microsoft.com/office/drawing/2014/main" id="{D767BD67-5CD3-9615-A8DD-EA1DD25EB691}"/>
              </a:ext>
            </a:extLst>
          </p:cNvPr>
          <p:cNvSpPr>
            <a:spLocks noGrp="1"/>
          </p:cNvSpPr>
          <p:nvPr>
            <p:ph idx="1"/>
          </p:nvPr>
        </p:nvSpPr>
        <p:spPr/>
        <p:txBody>
          <a:bodyPr/>
          <a:lstStyle/>
          <a:p>
            <a:pPr marL="0">
              <a:spcBef>
                <a:spcPts val="15"/>
              </a:spcBef>
              <a:spcAft>
                <a:spcPts val="0"/>
              </a:spcAft>
            </a:pPr>
            <a:r>
              <a:rPr lang="en-US" sz="1800" dirty="0">
                <a:effectLst/>
                <a:latin typeface="Arial" panose="020B0604020202020204" pitchFamily="34" charset="0"/>
                <a:ea typeface="Arial" panose="020B0604020202020204" pitchFamily="34" charset="0"/>
              </a:rPr>
              <a:t>Reviewing the </a:t>
            </a:r>
            <a:r>
              <a:rPr lang="en-US" sz="1800">
                <a:effectLst/>
                <a:latin typeface="Arial" panose="020B0604020202020204" pitchFamily="34" charset="0"/>
                <a:ea typeface="Arial" panose="020B0604020202020204" pitchFamily="34" charset="0"/>
              </a:rPr>
              <a:t>previous assessment: </a:t>
            </a:r>
          </a:p>
          <a:p>
            <a:pPr marL="0">
              <a:spcBef>
                <a:spcPts val="15"/>
              </a:spcBef>
              <a:spcAft>
                <a:spcPts val="0"/>
              </a:spcAft>
            </a:pPr>
            <a:r>
              <a:rPr lang="en-US" sz="1800" dirty="0">
                <a:latin typeface="Arial" panose="020B0604020202020204" pitchFamily="34" charset="0"/>
              </a:rPr>
              <a:t>Concern 2: A separate Panasonic reader is located at an off-site location as a means to ensure processing capabilities. However, this off-site reader has not been calibrated. The backup processing procedure does not reflect the current configuration. (E.5)</a:t>
            </a:r>
          </a:p>
          <a:p>
            <a:pPr marL="0">
              <a:spcBef>
                <a:spcPts val="15"/>
              </a:spcBef>
              <a:spcAft>
                <a:spcPts val="0"/>
              </a:spcAft>
            </a:pPr>
            <a:r>
              <a:rPr lang="en-US" sz="1800" dirty="0">
                <a:latin typeface="Arial" panose="020B0604020202020204" pitchFamily="34" charset="0"/>
              </a:rPr>
              <a:t>Status: The Panasonic TLD reader was calibrated and made available for use of a backup system; however, calibration was not maintained during the accreditation period. The system failed calibration in May 2022. The unit was correctly taken out of service; however, it was not recalibrated and placed back into service until August 19, 2022.</a:t>
            </a:r>
          </a:p>
          <a:p>
            <a:pPr marL="0">
              <a:spcBef>
                <a:spcPts val="15"/>
              </a:spcBef>
              <a:spcAft>
                <a:spcPts val="0"/>
              </a:spcAft>
            </a:pPr>
            <a:r>
              <a:rPr lang="en-US" sz="1800" dirty="0">
                <a:latin typeface="Arial" panose="020B0604020202020204" pitchFamily="34" charset="0"/>
              </a:rPr>
              <a:t>What to call this?</a:t>
            </a:r>
          </a:p>
          <a:p>
            <a:pPr marL="0">
              <a:spcBef>
                <a:spcPts val="15"/>
              </a:spcBef>
              <a:spcAft>
                <a:spcPts val="0"/>
              </a:spcAft>
            </a:pPr>
            <a:r>
              <a:rPr lang="en-US" sz="1800" dirty="0">
                <a:latin typeface="Arial" panose="020B0604020202020204" pitchFamily="34" charset="0"/>
              </a:rPr>
              <a:t>This finding remains open and will be elevated to </a:t>
            </a:r>
            <a:r>
              <a:rPr lang="en-US" sz="1800" b="1" dirty="0">
                <a:solidFill>
                  <a:srgbClr val="2D2A28"/>
                </a:solidFill>
                <a:latin typeface="Arial" panose="020B0604020202020204" pitchFamily="34" charset="0"/>
                <a:ea typeface="Arial" panose="020B0604020202020204" pitchFamily="34" charset="0"/>
              </a:rPr>
              <a:t>Deficiency</a:t>
            </a:r>
            <a:r>
              <a:rPr lang="en-US" sz="1800" b="1" spc="-45" dirty="0">
                <a:solidFill>
                  <a:srgbClr val="2D2A28"/>
                </a:solidFill>
                <a:latin typeface="Arial" panose="020B0604020202020204" pitchFamily="34" charset="0"/>
                <a:ea typeface="Arial" panose="020B0604020202020204" pitchFamily="34" charset="0"/>
              </a:rPr>
              <a:t> </a:t>
            </a:r>
            <a:r>
              <a:rPr lang="en-US" sz="1800" b="1" dirty="0">
                <a:solidFill>
                  <a:srgbClr val="2D2A28"/>
                </a:solidFill>
                <a:latin typeface="Arial" panose="020B0604020202020204" pitchFamily="34" charset="0"/>
                <a:ea typeface="Arial" panose="020B0604020202020204" pitchFamily="34" charset="0"/>
              </a:rPr>
              <a:t>3-1.</a:t>
            </a:r>
          </a:p>
          <a:p>
            <a:pPr marL="0">
              <a:spcBef>
                <a:spcPts val="15"/>
              </a:spcBef>
              <a:spcAft>
                <a:spcPts val="0"/>
              </a:spcAft>
            </a:pPr>
            <a:r>
              <a:rPr lang="en-US" sz="1800" dirty="0">
                <a:latin typeface="Arial" panose="020B0604020202020204" pitchFamily="34" charset="0"/>
                <a:ea typeface="Arial" panose="020B0604020202020204" pitchFamily="34" charset="0"/>
              </a:rPr>
              <a:t>References?</a:t>
            </a:r>
          </a:p>
          <a:p>
            <a:pPr marL="0" marR="0">
              <a:spcBef>
                <a:spcPts val="15"/>
              </a:spcBef>
              <a:spcAft>
                <a:spcPts val="0"/>
              </a:spcAft>
            </a:pPr>
            <a:endParaRPr lang="en-US" sz="1800" dirty="0">
              <a:effectLst/>
              <a:latin typeface="Arial" panose="020B0604020202020204" pitchFamily="34" charset="0"/>
              <a:ea typeface="Arial" panose="020B0604020202020204" pitchFamily="34" charset="0"/>
            </a:endParaRPr>
          </a:p>
          <a:p>
            <a:endParaRPr lang="en-US" dirty="0"/>
          </a:p>
        </p:txBody>
      </p:sp>
    </p:spTree>
    <p:extLst>
      <p:ext uri="{BB962C8B-B14F-4D97-AF65-F5344CB8AC3E}">
        <p14:creationId xmlns:p14="http://schemas.microsoft.com/office/powerpoint/2010/main" val="4041223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0C599-52FC-5B08-79AC-45363EC69702}"/>
              </a:ext>
            </a:extLst>
          </p:cNvPr>
          <p:cNvSpPr>
            <a:spLocks noGrp="1"/>
          </p:cNvSpPr>
          <p:nvPr>
            <p:ph type="title"/>
          </p:nvPr>
        </p:nvSpPr>
        <p:spPr/>
        <p:txBody>
          <a:bodyPr/>
          <a:lstStyle/>
          <a:p>
            <a:r>
              <a:rPr lang="en-US" dirty="0"/>
              <a:t>Finding example #6</a:t>
            </a:r>
          </a:p>
        </p:txBody>
      </p:sp>
      <p:sp>
        <p:nvSpPr>
          <p:cNvPr id="3" name="Content Placeholder 2">
            <a:extLst>
              <a:ext uri="{FF2B5EF4-FFF2-40B4-BE49-F238E27FC236}">
                <a16:creationId xmlns:a16="http://schemas.microsoft.com/office/drawing/2014/main" id="{74EF4FDC-8B4D-B961-C692-FD5A74E67DF7}"/>
              </a:ext>
            </a:extLst>
          </p:cNvPr>
          <p:cNvSpPr>
            <a:spLocks noGrp="1"/>
          </p:cNvSpPr>
          <p:nvPr>
            <p:ph idx="1"/>
          </p:nvPr>
        </p:nvSpPr>
        <p:spPr/>
        <p:txBody>
          <a:bodyPr/>
          <a:lstStyle/>
          <a:p>
            <a:r>
              <a:rPr lang="en-US" sz="2000" dirty="0">
                <a:effectLst/>
                <a:latin typeface="Arial" panose="020B0604020202020204" pitchFamily="34" charset="0"/>
                <a:ea typeface="Arial" panose="020B0604020202020204" pitchFamily="34" charset="0"/>
              </a:rPr>
              <a:t>Performance</a:t>
            </a:r>
            <a:r>
              <a:rPr lang="en-US" sz="2000" spc="125" dirty="0">
                <a:effectLst/>
                <a:latin typeface="Arial" panose="020B0604020202020204" pitchFamily="34" charset="0"/>
                <a:ea typeface="Arial" panose="020B0604020202020204" pitchFamily="34" charset="0"/>
              </a:rPr>
              <a:t> </a:t>
            </a:r>
            <a:r>
              <a:rPr lang="en-US" sz="2000" dirty="0">
                <a:effectLst/>
                <a:latin typeface="Arial" panose="020B0604020202020204" pitchFamily="34" charset="0"/>
                <a:ea typeface="Arial" panose="020B0604020202020204" pitchFamily="34" charset="0"/>
              </a:rPr>
              <a:t>data for the </a:t>
            </a:r>
            <a:r>
              <a:rPr lang="en-US" sz="2000" dirty="0" err="1">
                <a:effectLst/>
                <a:latin typeface="Arial" panose="020B0604020202020204" pitchFamily="34" charset="0"/>
                <a:ea typeface="Arial" panose="020B0604020202020204" pitchFamily="34" charset="0"/>
              </a:rPr>
              <a:t>Harshaw</a:t>
            </a:r>
            <a:r>
              <a:rPr lang="en-US" sz="2000" spc="130" dirty="0">
                <a:effectLst/>
                <a:latin typeface="Arial" panose="020B0604020202020204" pitchFamily="34" charset="0"/>
                <a:ea typeface="Arial" panose="020B0604020202020204" pitchFamily="34" charset="0"/>
              </a:rPr>
              <a:t> </a:t>
            </a:r>
            <a:r>
              <a:rPr lang="en-US" sz="2000" dirty="0">
                <a:effectLst/>
                <a:latin typeface="Arial" panose="020B0604020202020204" pitchFamily="34" charset="0"/>
                <a:ea typeface="Arial" panose="020B0604020202020204" pitchFamily="34" charset="0"/>
              </a:rPr>
              <a:t>HBG dosimeter</a:t>
            </a:r>
            <a:r>
              <a:rPr lang="en-US" sz="2000" spc="120" dirty="0">
                <a:effectLst/>
                <a:latin typeface="Arial" panose="020B0604020202020204" pitchFamily="34" charset="0"/>
                <a:ea typeface="Arial" panose="020B0604020202020204" pitchFamily="34" charset="0"/>
              </a:rPr>
              <a:t> </a:t>
            </a:r>
            <a:r>
              <a:rPr lang="en-US" sz="2000" dirty="0">
                <a:effectLst/>
                <a:latin typeface="Arial" panose="020B0604020202020204" pitchFamily="34" charset="0"/>
                <a:ea typeface="Arial" panose="020B0604020202020204" pitchFamily="34" charset="0"/>
              </a:rPr>
              <a:t>in Test Category IIIA (Beta</a:t>
            </a:r>
            <a:r>
              <a:rPr lang="en-US" sz="2000" spc="-80" dirty="0">
                <a:effectLst/>
                <a:latin typeface="Arial" panose="020B0604020202020204" pitchFamily="34" charset="0"/>
                <a:ea typeface="Arial" panose="020B0604020202020204" pitchFamily="34" charset="0"/>
              </a:rPr>
              <a:t> </a:t>
            </a:r>
            <a:r>
              <a:rPr lang="en-US" sz="2000" dirty="0">
                <a:effectLst/>
                <a:latin typeface="Arial" panose="020B0604020202020204" pitchFamily="34" charset="0"/>
                <a:ea typeface="Arial" panose="020B0604020202020204" pitchFamily="34" charset="0"/>
              </a:rPr>
              <a:t>-</a:t>
            </a:r>
            <a:r>
              <a:rPr lang="en-US" sz="2000" spc="135" dirty="0">
                <a:effectLst/>
                <a:latin typeface="Arial" panose="020B0604020202020204" pitchFamily="34" charset="0"/>
                <a:ea typeface="Arial" panose="020B0604020202020204" pitchFamily="34" charset="0"/>
              </a:rPr>
              <a:t> </a:t>
            </a:r>
            <a:r>
              <a:rPr lang="en-US" sz="2000" dirty="0">
                <a:effectLst/>
                <a:latin typeface="Arial" panose="020B0604020202020204" pitchFamily="34" charset="0"/>
                <a:ea typeface="Arial" panose="020B0604020202020204" pitchFamily="34" charset="0"/>
              </a:rPr>
              <a:t>General)</a:t>
            </a:r>
            <a:r>
              <a:rPr lang="en-US" sz="2000" spc="15" dirty="0">
                <a:effectLst/>
                <a:latin typeface="Arial" panose="020B0604020202020204" pitchFamily="34" charset="0"/>
                <a:ea typeface="Arial" panose="020B0604020202020204" pitchFamily="34" charset="0"/>
              </a:rPr>
              <a:t> </a:t>
            </a:r>
            <a:r>
              <a:rPr lang="en-US" sz="2000" dirty="0">
                <a:effectLst/>
                <a:latin typeface="Arial" panose="020B0604020202020204" pitchFamily="34" charset="0"/>
                <a:ea typeface="Arial" panose="020B0604020202020204" pitchFamily="34" charset="0"/>
              </a:rPr>
              <a:t>indicates</a:t>
            </a:r>
            <a:r>
              <a:rPr lang="en-US" sz="2000" spc="20" dirty="0">
                <a:effectLst/>
                <a:latin typeface="Arial" panose="020B0604020202020204" pitchFamily="34" charset="0"/>
                <a:ea typeface="Arial" panose="020B0604020202020204" pitchFamily="34" charset="0"/>
              </a:rPr>
              <a:t> </a:t>
            </a:r>
            <a:r>
              <a:rPr lang="en-US" sz="2000" dirty="0">
                <a:effectLst/>
                <a:latin typeface="Arial" panose="020B0604020202020204" pitchFamily="34" charset="0"/>
                <a:ea typeface="Arial" panose="020B0604020202020204" pitchFamily="34" charset="0"/>
              </a:rPr>
              <a:t>a</a:t>
            </a:r>
            <a:r>
              <a:rPr lang="en-US" sz="2000" spc="-40" dirty="0">
                <a:effectLst/>
                <a:latin typeface="Arial" panose="020B0604020202020204" pitchFamily="34" charset="0"/>
                <a:ea typeface="Arial" panose="020B0604020202020204" pitchFamily="34" charset="0"/>
              </a:rPr>
              <a:t> </a:t>
            </a:r>
            <a:r>
              <a:rPr lang="en-US" sz="2000" dirty="0">
                <a:effectLst/>
                <a:latin typeface="Arial" panose="020B0604020202020204" pitchFamily="34" charset="0"/>
                <a:ea typeface="Arial" panose="020B0604020202020204" pitchFamily="34" charset="0"/>
              </a:rPr>
              <a:t>clear,</a:t>
            </a:r>
            <a:r>
              <a:rPr lang="en-US" sz="2000" spc="-25" dirty="0">
                <a:effectLst/>
                <a:latin typeface="Arial" panose="020B0604020202020204" pitchFamily="34" charset="0"/>
                <a:ea typeface="Arial" panose="020B0604020202020204" pitchFamily="34" charset="0"/>
              </a:rPr>
              <a:t> </a:t>
            </a:r>
            <a:r>
              <a:rPr lang="en-US" sz="2000" dirty="0">
                <a:effectLst/>
                <a:latin typeface="Arial" panose="020B0604020202020204" pitchFamily="34" charset="0"/>
                <a:ea typeface="Arial" panose="020B0604020202020204" pitchFamily="34" charset="0"/>
              </a:rPr>
              <a:t>highly</a:t>
            </a:r>
            <a:r>
              <a:rPr lang="en-US" sz="2000" spc="-10" dirty="0">
                <a:effectLst/>
                <a:latin typeface="Arial" panose="020B0604020202020204" pitchFamily="34" charset="0"/>
                <a:ea typeface="Arial" panose="020B0604020202020204" pitchFamily="34" charset="0"/>
              </a:rPr>
              <a:t> </a:t>
            </a:r>
            <a:r>
              <a:rPr lang="en-US" sz="2000" dirty="0">
                <a:effectLst/>
                <a:latin typeface="Arial" panose="020B0604020202020204" pitchFamily="34" charset="0"/>
                <a:ea typeface="Arial" panose="020B0604020202020204" pitchFamily="34" charset="0"/>
              </a:rPr>
              <a:t>reproducible</a:t>
            </a:r>
            <a:r>
              <a:rPr lang="en-US" sz="2000" spc="30" dirty="0">
                <a:effectLst/>
                <a:latin typeface="Arial" panose="020B0604020202020204" pitchFamily="34" charset="0"/>
                <a:ea typeface="Arial" panose="020B0604020202020204" pitchFamily="34" charset="0"/>
              </a:rPr>
              <a:t> </a:t>
            </a:r>
            <a:r>
              <a:rPr lang="en-US" sz="2000" dirty="0">
                <a:effectLst/>
                <a:latin typeface="Arial" panose="020B0604020202020204" pitchFamily="34" charset="0"/>
                <a:ea typeface="Arial" panose="020B0604020202020204" pitchFamily="34" charset="0"/>
              </a:rPr>
              <a:t>(S</a:t>
            </a:r>
            <a:r>
              <a:rPr lang="en-US" sz="2000" spc="-35" dirty="0">
                <a:effectLst/>
                <a:latin typeface="Arial" panose="020B0604020202020204" pitchFamily="34"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cs typeface="Arial" panose="020B0604020202020204" pitchFamily="34" charset="0"/>
              </a:rPr>
              <a:t>=</a:t>
            </a:r>
            <a:r>
              <a:rPr lang="en-US" sz="2000" spc="-100" dirty="0">
                <a:effectLst/>
                <a:latin typeface="Times New Roman" panose="02020603050405020304" pitchFamily="18" charset="0"/>
                <a:ea typeface="Arial" panose="020B0604020202020204" pitchFamily="34" charset="0"/>
                <a:cs typeface="Arial" panose="020B0604020202020204" pitchFamily="34" charset="0"/>
              </a:rPr>
              <a:t> </a:t>
            </a:r>
            <a:r>
              <a:rPr lang="en-US" sz="2000" dirty="0">
                <a:effectLst/>
                <a:latin typeface="Arial" panose="020B0604020202020204" pitchFamily="34" charset="0"/>
                <a:ea typeface="Arial" panose="020B0604020202020204" pitchFamily="34" charset="0"/>
              </a:rPr>
              <a:t>0.022)</a:t>
            </a:r>
            <a:r>
              <a:rPr lang="en-US" sz="2000" spc="5" dirty="0">
                <a:effectLst/>
                <a:latin typeface="Arial" panose="020B0604020202020204" pitchFamily="34" charset="0"/>
                <a:ea typeface="Arial" panose="020B0604020202020204" pitchFamily="34" charset="0"/>
              </a:rPr>
              <a:t> </a:t>
            </a:r>
            <a:r>
              <a:rPr lang="en-US" sz="2000" dirty="0">
                <a:effectLst/>
                <a:latin typeface="Arial" panose="020B0604020202020204" pitchFamily="34" charset="0"/>
                <a:ea typeface="Arial" panose="020B0604020202020204" pitchFamily="34" charset="0"/>
              </a:rPr>
              <a:t>negative</a:t>
            </a:r>
            <a:r>
              <a:rPr lang="en-US" sz="2000" spc="-15" dirty="0">
                <a:effectLst/>
                <a:latin typeface="Arial" panose="020B0604020202020204" pitchFamily="34" charset="0"/>
                <a:ea typeface="Arial" panose="020B0604020202020204" pitchFamily="34" charset="0"/>
              </a:rPr>
              <a:t> </a:t>
            </a:r>
            <a:r>
              <a:rPr lang="en-US" sz="2000" dirty="0">
                <a:effectLst/>
                <a:latin typeface="Arial" panose="020B0604020202020204" pitchFamily="34" charset="0"/>
                <a:ea typeface="Arial" panose="020B0604020202020204" pitchFamily="34" charset="0"/>
              </a:rPr>
              <a:t>bias</a:t>
            </a:r>
            <a:r>
              <a:rPr lang="en-US" sz="2000" spc="-15" dirty="0">
                <a:effectLst/>
                <a:latin typeface="Arial" panose="020B0604020202020204" pitchFamily="34" charset="0"/>
                <a:ea typeface="Arial" panose="020B0604020202020204" pitchFamily="34" charset="0"/>
              </a:rPr>
              <a:t> </a:t>
            </a:r>
            <a:r>
              <a:rPr lang="en-US" sz="2000" dirty="0">
                <a:effectLst/>
                <a:latin typeface="Arial" panose="020B0604020202020204" pitchFamily="34" charset="0"/>
                <a:ea typeface="Arial" panose="020B0604020202020204" pitchFamily="34" charset="0"/>
              </a:rPr>
              <a:t>(B</a:t>
            </a:r>
            <a:r>
              <a:rPr lang="en-US" sz="2000" spc="-60" dirty="0">
                <a:effectLst/>
                <a:latin typeface="Arial" panose="020B0604020202020204" pitchFamily="34"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cs typeface="Arial" panose="020B0604020202020204" pitchFamily="34" charset="0"/>
              </a:rPr>
              <a:t>=</a:t>
            </a:r>
            <a:r>
              <a:rPr lang="en-US" sz="2000" spc="-100" dirty="0">
                <a:effectLst/>
                <a:latin typeface="Times New Roman" panose="02020603050405020304" pitchFamily="18" charset="0"/>
                <a:ea typeface="Arial" panose="020B0604020202020204" pitchFamily="34" charset="0"/>
                <a:cs typeface="Arial" panose="020B0604020202020204" pitchFamily="34" charset="0"/>
              </a:rPr>
              <a:t> </a:t>
            </a:r>
            <a:r>
              <a:rPr lang="en-US" sz="2000" dirty="0">
                <a:effectLst/>
                <a:latin typeface="Arial" panose="020B0604020202020204" pitchFamily="34" charset="0"/>
                <a:ea typeface="Arial" panose="020B0604020202020204" pitchFamily="34" charset="0"/>
              </a:rPr>
              <a:t>-0.162).</a:t>
            </a:r>
            <a:r>
              <a:rPr lang="en-US" sz="2000" spc="265" dirty="0">
                <a:effectLst/>
                <a:latin typeface="Arial" panose="020B0604020202020204" pitchFamily="34" charset="0"/>
                <a:ea typeface="Arial" panose="020B0604020202020204" pitchFamily="34" charset="0"/>
              </a:rPr>
              <a:t> </a:t>
            </a:r>
            <a:r>
              <a:rPr lang="en-US" sz="2000" spc="-25" dirty="0">
                <a:effectLst/>
                <a:latin typeface="Arial" panose="020B0604020202020204" pitchFamily="34" charset="0"/>
                <a:ea typeface="Arial" panose="020B0604020202020204" pitchFamily="34" charset="0"/>
              </a:rPr>
              <a:t>It </a:t>
            </a:r>
            <a:r>
              <a:rPr lang="en-US" sz="2000" dirty="0">
                <a:effectLst/>
                <a:latin typeface="Arial" panose="020B0604020202020204" pitchFamily="34" charset="0"/>
                <a:ea typeface="Arial" panose="020B0604020202020204" pitchFamily="34" charset="0"/>
              </a:rPr>
              <a:t>is</a:t>
            </a:r>
            <a:r>
              <a:rPr lang="en-US" sz="2000" spc="-60" dirty="0">
                <a:effectLst/>
                <a:latin typeface="Arial" panose="020B0604020202020204" pitchFamily="34" charset="0"/>
                <a:ea typeface="Arial" panose="020B0604020202020204" pitchFamily="34" charset="0"/>
              </a:rPr>
              <a:t> </a:t>
            </a:r>
            <a:r>
              <a:rPr lang="en-US" sz="2000" dirty="0">
                <a:effectLst/>
                <a:latin typeface="Arial" panose="020B0604020202020204" pitchFamily="34" charset="0"/>
                <a:ea typeface="Arial" panose="020B0604020202020204" pitchFamily="34" charset="0"/>
              </a:rPr>
              <a:t>recommended</a:t>
            </a:r>
            <a:r>
              <a:rPr lang="en-US" sz="2000" spc="50" dirty="0">
                <a:effectLst/>
                <a:latin typeface="Arial" panose="020B0604020202020204" pitchFamily="34" charset="0"/>
                <a:ea typeface="Arial" panose="020B0604020202020204" pitchFamily="34" charset="0"/>
              </a:rPr>
              <a:t> </a:t>
            </a:r>
            <a:r>
              <a:rPr lang="en-US" sz="2000" dirty="0">
                <a:effectLst/>
                <a:latin typeface="Arial" panose="020B0604020202020204" pitchFamily="34" charset="0"/>
                <a:ea typeface="Arial" panose="020B0604020202020204" pitchFamily="34" charset="0"/>
              </a:rPr>
              <a:t>that</a:t>
            </a:r>
            <a:r>
              <a:rPr lang="en-US" sz="2000" spc="-40" dirty="0">
                <a:effectLst/>
                <a:latin typeface="Arial" panose="020B0604020202020204" pitchFamily="34" charset="0"/>
                <a:ea typeface="Arial" panose="020B0604020202020204" pitchFamily="34" charset="0"/>
              </a:rPr>
              <a:t> </a:t>
            </a:r>
            <a:r>
              <a:rPr lang="en-US" sz="2000" dirty="0">
                <a:effectLst/>
                <a:latin typeface="Arial" panose="020B0604020202020204" pitchFamily="34" charset="0"/>
                <a:ea typeface="Arial" panose="020B0604020202020204" pitchFamily="34" charset="0"/>
              </a:rPr>
              <a:t>the</a:t>
            </a:r>
            <a:r>
              <a:rPr lang="en-US" sz="2000" spc="-35" dirty="0">
                <a:effectLst/>
                <a:latin typeface="Arial" panose="020B0604020202020204" pitchFamily="34" charset="0"/>
                <a:ea typeface="Arial" panose="020B0604020202020204" pitchFamily="34" charset="0"/>
              </a:rPr>
              <a:t> </a:t>
            </a:r>
            <a:r>
              <a:rPr lang="en-US" sz="2000" dirty="0">
                <a:effectLst/>
                <a:latin typeface="Arial" panose="020B0604020202020204" pitchFamily="34" charset="0"/>
                <a:ea typeface="Arial" panose="020B0604020202020204" pitchFamily="34" charset="0"/>
              </a:rPr>
              <a:t>source of</a:t>
            </a:r>
            <a:r>
              <a:rPr lang="en-US" sz="2000" spc="-55" dirty="0">
                <a:effectLst/>
                <a:latin typeface="Arial" panose="020B0604020202020204" pitchFamily="34" charset="0"/>
                <a:ea typeface="Arial" panose="020B0604020202020204" pitchFamily="34" charset="0"/>
              </a:rPr>
              <a:t> </a:t>
            </a:r>
            <a:r>
              <a:rPr lang="en-US" sz="2000" dirty="0">
                <a:effectLst/>
                <a:latin typeface="Arial" panose="020B0604020202020204" pitchFamily="34" charset="0"/>
                <a:ea typeface="Arial" panose="020B0604020202020204" pitchFamily="34" charset="0"/>
              </a:rPr>
              <a:t>this</a:t>
            </a:r>
            <a:r>
              <a:rPr lang="en-US" sz="2000" spc="-30" dirty="0">
                <a:effectLst/>
                <a:latin typeface="Arial" panose="020B0604020202020204" pitchFamily="34" charset="0"/>
                <a:ea typeface="Arial" panose="020B0604020202020204" pitchFamily="34" charset="0"/>
              </a:rPr>
              <a:t> </a:t>
            </a:r>
            <a:r>
              <a:rPr lang="en-US" sz="2000" dirty="0">
                <a:effectLst/>
                <a:latin typeface="Arial" panose="020B0604020202020204" pitchFamily="34" charset="0"/>
                <a:ea typeface="Arial" panose="020B0604020202020204" pitchFamily="34" charset="0"/>
              </a:rPr>
              <a:t>bias</a:t>
            </a:r>
            <a:r>
              <a:rPr lang="en-US" sz="2000" spc="-35" dirty="0">
                <a:effectLst/>
                <a:latin typeface="Arial" panose="020B0604020202020204" pitchFamily="34" charset="0"/>
                <a:ea typeface="Arial" panose="020B0604020202020204" pitchFamily="34" charset="0"/>
              </a:rPr>
              <a:t> </a:t>
            </a:r>
            <a:r>
              <a:rPr lang="en-US" sz="2000" dirty="0">
                <a:effectLst/>
                <a:latin typeface="Arial" panose="020B0604020202020204" pitchFamily="34" charset="0"/>
                <a:ea typeface="Arial" panose="020B0604020202020204" pitchFamily="34" charset="0"/>
              </a:rPr>
              <a:t>be</a:t>
            </a:r>
            <a:r>
              <a:rPr lang="en-US" sz="2000" spc="-70" dirty="0">
                <a:effectLst/>
                <a:latin typeface="Arial" panose="020B0604020202020204" pitchFamily="34" charset="0"/>
                <a:ea typeface="Arial" panose="020B0604020202020204" pitchFamily="34" charset="0"/>
              </a:rPr>
              <a:t> </a:t>
            </a:r>
            <a:r>
              <a:rPr lang="en-US" sz="2000" dirty="0">
                <a:effectLst/>
                <a:latin typeface="Arial" panose="020B0604020202020204" pitchFamily="34" charset="0"/>
                <a:ea typeface="Arial" panose="020B0604020202020204" pitchFamily="34" charset="0"/>
              </a:rPr>
              <a:t>investigated,</a:t>
            </a:r>
            <a:r>
              <a:rPr lang="en-US" sz="2000" spc="85" dirty="0">
                <a:effectLst/>
                <a:latin typeface="Arial" panose="020B0604020202020204" pitchFamily="34" charset="0"/>
                <a:ea typeface="Arial" panose="020B0604020202020204" pitchFamily="34" charset="0"/>
              </a:rPr>
              <a:t> </a:t>
            </a:r>
            <a:r>
              <a:rPr lang="en-US" sz="2000" dirty="0">
                <a:effectLst/>
                <a:latin typeface="Arial" panose="020B0604020202020204" pitchFamily="34" charset="0"/>
                <a:ea typeface="Arial" panose="020B0604020202020204" pitchFamily="34" charset="0"/>
              </a:rPr>
              <a:t>and</a:t>
            </a:r>
            <a:r>
              <a:rPr lang="en-US" sz="2000" spc="-45" dirty="0">
                <a:effectLst/>
                <a:latin typeface="Arial" panose="020B0604020202020204" pitchFamily="34" charset="0"/>
                <a:ea typeface="Arial" panose="020B0604020202020204" pitchFamily="34" charset="0"/>
              </a:rPr>
              <a:t> </a:t>
            </a:r>
            <a:r>
              <a:rPr lang="en-US" sz="2000" dirty="0">
                <a:effectLst/>
                <a:latin typeface="Arial" panose="020B0604020202020204" pitchFamily="34" charset="0"/>
                <a:ea typeface="Arial" panose="020B0604020202020204" pitchFamily="34" charset="0"/>
              </a:rPr>
              <a:t>if</a:t>
            </a:r>
            <a:r>
              <a:rPr lang="en-US" sz="2000" spc="-25" dirty="0">
                <a:effectLst/>
                <a:latin typeface="Arial" panose="020B0604020202020204" pitchFamily="34" charset="0"/>
                <a:ea typeface="Arial" panose="020B0604020202020204" pitchFamily="34" charset="0"/>
              </a:rPr>
              <a:t> </a:t>
            </a:r>
            <a:r>
              <a:rPr lang="en-US" sz="2000" dirty="0">
                <a:effectLst/>
                <a:latin typeface="Arial" panose="020B0604020202020204" pitchFamily="34" charset="0"/>
                <a:ea typeface="Arial" panose="020B0604020202020204" pitchFamily="34" charset="0"/>
              </a:rPr>
              <a:t>identified,</a:t>
            </a:r>
            <a:r>
              <a:rPr lang="en-US" sz="2000" spc="65" dirty="0">
                <a:effectLst/>
                <a:latin typeface="Arial" panose="020B0604020202020204" pitchFamily="34" charset="0"/>
                <a:ea typeface="Arial" panose="020B0604020202020204" pitchFamily="34" charset="0"/>
              </a:rPr>
              <a:t> </a:t>
            </a:r>
            <a:r>
              <a:rPr lang="en-US" sz="2000" spc="-10" dirty="0">
                <a:effectLst/>
                <a:latin typeface="Arial" panose="020B0604020202020204" pitchFamily="34" charset="0"/>
                <a:ea typeface="Arial" panose="020B0604020202020204" pitchFamily="34" charset="0"/>
              </a:rPr>
              <a:t>corrected.</a:t>
            </a:r>
            <a:endParaRPr lang="en-US" sz="2000" dirty="0">
              <a:effectLst/>
              <a:latin typeface="Arial" panose="020B0604020202020204" pitchFamily="34" charset="0"/>
              <a:ea typeface="Arial" panose="020B0604020202020204" pitchFamily="34" charset="0"/>
            </a:endParaRPr>
          </a:p>
          <a:p>
            <a:pPr algn="l"/>
            <a:r>
              <a:rPr lang="en-US" dirty="0">
                <a:latin typeface="Arial" panose="020B0604020202020204" pitchFamily="34" charset="0"/>
              </a:rPr>
              <a:t>Observation</a:t>
            </a:r>
            <a:endParaRPr lang="en-US" sz="2000" dirty="0">
              <a:latin typeface="Arial" panose="020B0604020202020204" pitchFamily="34" charset="0"/>
            </a:endParaRPr>
          </a:p>
          <a:p>
            <a:pPr algn="l"/>
            <a:r>
              <a:rPr lang="en-US" sz="2000" dirty="0">
                <a:latin typeface="Arial" panose="020B0604020202020204" pitchFamily="34" charset="0"/>
              </a:rPr>
              <a:t>References?</a:t>
            </a:r>
          </a:p>
          <a:p>
            <a:pPr algn="l"/>
            <a:r>
              <a:rPr lang="en-US" dirty="0">
                <a:latin typeface="Arial" panose="020B0604020202020204" pitchFamily="34" charset="0"/>
              </a:rPr>
              <a:t>No response needed</a:t>
            </a:r>
            <a:endParaRPr lang="en-US" dirty="0"/>
          </a:p>
          <a:p>
            <a:endParaRPr lang="en-US" dirty="0"/>
          </a:p>
        </p:txBody>
      </p:sp>
    </p:spTree>
    <p:extLst>
      <p:ext uri="{BB962C8B-B14F-4D97-AF65-F5344CB8AC3E}">
        <p14:creationId xmlns:p14="http://schemas.microsoft.com/office/powerpoint/2010/main" val="3704247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CA099-C3CF-43FF-1D30-595E0F0944AD}"/>
              </a:ext>
            </a:extLst>
          </p:cNvPr>
          <p:cNvSpPr>
            <a:spLocks noGrp="1"/>
          </p:cNvSpPr>
          <p:nvPr>
            <p:ph type="title"/>
          </p:nvPr>
        </p:nvSpPr>
        <p:spPr/>
        <p:txBody>
          <a:bodyPr/>
          <a:lstStyle/>
          <a:p>
            <a:r>
              <a:rPr lang="en-US" dirty="0"/>
              <a:t>Finding example #7</a:t>
            </a:r>
          </a:p>
        </p:txBody>
      </p:sp>
      <p:sp>
        <p:nvSpPr>
          <p:cNvPr id="3" name="Content Placeholder 2">
            <a:extLst>
              <a:ext uri="{FF2B5EF4-FFF2-40B4-BE49-F238E27FC236}">
                <a16:creationId xmlns:a16="http://schemas.microsoft.com/office/drawing/2014/main" id="{8DC41119-47BC-4A16-EDA0-7DF627112628}"/>
              </a:ext>
            </a:extLst>
          </p:cNvPr>
          <p:cNvSpPr>
            <a:spLocks noGrp="1"/>
          </p:cNvSpPr>
          <p:nvPr>
            <p:ph idx="1"/>
          </p:nvPr>
        </p:nvSpPr>
        <p:spPr/>
        <p:txBody>
          <a:bodyPr/>
          <a:lstStyle/>
          <a:p>
            <a:pPr marL="0" marR="0" indent="0" algn="just">
              <a:spcBef>
                <a:spcPts val="0"/>
              </a:spcBef>
              <a:spcAft>
                <a:spcPts val="0"/>
              </a:spcAft>
              <a:tabLst>
                <a:tab pos="-914400" algn="l"/>
                <a:tab pos="1028700" algn="l"/>
                <a:tab pos="-914400" algn="l"/>
              </a:tabLst>
            </a:pPr>
            <a:r>
              <a:rPr lang="en-US" sz="1800" dirty="0">
                <a:effectLst/>
                <a:latin typeface="Arial" panose="020B0604020202020204" pitchFamily="34" charset="0"/>
                <a:ea typeface="Times New Roman" panose="02020603050405020304" pitchFamily="18" charset="0"/>
              </a:rPr>
              <a:t> XXX returns control dosimeters with the field dosimeters for making the background subtraction. A table for control limits was created to evaluate this subtraction, with these limits based on a function related to a daily background rate. However, there was no evidence that supported the accuracy of this background level.  XXX should confirm the daily background rate used. This is a particularly important step in identifying potentially anomalous readings.  (D.14) (D.15)</a:t>
            </a:r>
          </a:p>
          <a:p>
            <a:pPr algn="l"/>
            <a:r>
              <a:rPr lang="en-US" sz="2000" dirty="0">
                <a:latin typeface="Arial" panose="020B0604020202020204" pitchFamily="34" charset="0"/>
              </a:rPr>
              <a:t>Concern</a:t>
            </a:r>
          </a:p>
          <a:p>
            <a:pPr algn="l"/>
            <a:r>
              <a:rPr lang="en-US" sz="2000" dirty="0">
                <a:latin typeface="Arial" panose="020B0604020202020204" pitchFamily="34" charset="0"/>
              </a:rPr>
              <a:t>References?</a:t>
            </a:r>
            <a:endParaRPr lang="en-US" dirty="0"/>
          </a:p>
          <a:p>
            <a:endParaRPr lang="en-US" dirty="0"/>
          </a:p>
        </p:txBody>
      </p:sp>
    </p:spTree>
    <p:extLst>
      <p:ext uri="{BB962C8B-B14F-4D97-AF65-F5344CB8AC3E}">
        <p14:creationId xmlns:p14="http://schemas.microsoft.com/office/powerpoint/2010/main" val="2373026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B019FF-F76A-336A-ABBC-9E2964D474CC}"/>
              </a:ext>
            </a:extLst>
          </p:cNvPr>
          <p:cNvSpPr>
            <a:spLocks noGrp="1"/>
          </p:cNvSpPr>
          <p:nvPr>
            <p:ph type="title"/>
          </p:nvPr>
        </p:nvSpPr>
        <p:spPr/>
        <p:txBody>
          <a:bodyPr/>
          <a:lstStyle/>
          <a:p>
            <a:r>
              <a:rPr lang="en-US" dirty="0"/>
              <a:t>Finding example #7 proposed corrective actions</a:t>
            </a:r>
          </a:p>
        </p:txBody>
      </p:sp>
      <p:sp>
        <p:nvSpPr>
          <p:cNvPr id="3" name="Content Placeholder 2">
            <a:extLst>
              <a:ext uri="{FF2B5EF4-FFF2-40B4-BE49-F238E27FC236}">
                <a16:creationId xmlns:a16="http://schemas.microsoft.com/office/drawing/2014/main" id="{0A184C87-3752-16C7-FA33-CEF52AFB7827}"/>
              </a:ext>
            </a:extLst>
          </p:cNvPr>
          <p:cNvSpPr>
            <a:spLocks noGrp="1"/>
          </p:cNvSpPr>
          <p:nvPr>
            <p:ph idx="1"/>
          </p:nvPr>
        </p:nvSpPr>
        <p:spPr/>
        <p:txBody>
          <a:bodyPr/>
          <a:lstStyle/>
          <a:p>
            <a:r>
              <a:rPr lang="en-US" dirty="0">
                <a:latin typeface="Arial" panose="020B0604020202020204" pitchFamily="34" charset="0"/>
                <a:cs typeface="Arial" panose="020B0604020202020204" pitchFamily="34" charset="0"/>
              </a:rPr>
              <a:t>Corrective Action Plan for Concern #1</a:t>
            </a:r>
            <a:endParaRPr lang="en-US" sz="2400" dirty="0">
              <a:latin typeface="Arial" panose="020B0604020202020204" pitchFamily="34" charset="0"/>
              <a:cs typeface="Arial" panose="020B0604020202020204" pitchFamily="34" charset="0"/>
            </a:endParaRPr>
          </a:p>
          <a:p>
            <a:r>
              <a:rPr lang="en-US" sz="1600" dirty="0">
                <a:latin typeface="Arial" charset="0"/>
              </a:rPr>
              <a:t>C.1.1-ACTION: Conduct a background evaluation/study from historical dosimetry data and formally document the results in a revision to the External Dosimetry-Technical Basis Document (ED-TBD), due by October 19, 2018. (Attach the approved revision as objective quality evidence.)</a:t>
            </a:r>
          </a:p>
          <a:p>
            <a:r>
              <a:rPr lang="en-US" sz="1600" dirty="0">
                <a:latin typeface="Arial" charset="0"/>
              </a:rPr>
              <a:t>C.1.2-ACTION: Draft a procedure revision to DP-3.01, Review of Landauer Dose Results, Exhibit 5, Acceptable Range for Landauer Control Doses consistent with the revised ED-TBD, due by November 2, 2018. (Attach draft procedure change as objective quality evidence.)</a:t>
            </a:r>
          </a:p>
          <a:p>
            <a:r>
              <a:rPr lang="en-US" sz="1600" dirty="0">
                <a:latin typeface="Arial" charset="0"/>
              </a:rPr>
              <a:t>C.1.3-ACTION:</a:t>
            </a:r>
            <a:r>
              <a:rPr lang="en-US" dirty="0"/>
              <a:t> </a:t>
            </a:r>
            <a:r>
              <a:rPr lang="en-US" sz="1600" dirty="0">
                <a:latin typeface="Arial" charset="0"/>
              </a:rPr>
              <a:t>Finalize and publish procedure revision to DP-3.01, Review of Landauer Dose Results, Exhibit 5, Acceptable Range for Landauer Control Doses, due by November 28, 2018. (Attach final procedure as objective quality evidence.)</a:t>
            </a:r>
          </a:p>
          <a:p>
            <a:endParaRPr lang="en-US" dirty="0"/>
          </a:p>
        </p:txBody>
      </p:sp>
    </p:spTree>
    <p:extLst>
      <p:ext uri="{BB962C8B-B14F-4D97-AF65-F5344CB8AC3E}">
        <p14:creationId xmlns:p14="http://schemas.microsoft.com/office/powerpoint/2010/main" val="7349829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F4AC9-9169-6C1C-1C68-B493CACDB19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A314079-8720-3AB0-81DA-588841DA55E8}"/>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585597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51404DA-15BF-468C-8E38-83DFBA17E398}"/>
              </a:ext>
            </a:extLst>
          </p:cNvPr>
          <p:cNvSpPr>
            <a:spLocks noGrp="1"/>
          </p:cNvSpPr>
          <p:nvPr>
            <p:ph idx="1"/>
          </p:nvPr>
        </p:nvSpPr>
        <p:spPr/>
        <p:txBody>
          <a:bodyPr/>
          <a:lstStyle/>
          <a:p>
            <a:r>
              <a:rPr lang="en-US" dirty="0"/>
              <a:t>How to meet requirements</a:t>
            </a:r>
          </a:p>
          <a:p>
            <a:pPr lvl="1"/>
            <a:r>
              <a:rPr lang="en-US" dirty="0"/>
              <a:t>MOAs</a:t>
            </a:r>
          </a:p>
          <a:p>
            <a:pPr lvl="1"/>
            <a:r>
              <a:rPr lang="en-US" dirty="0"/>
              <a:t>On site backup</a:t>
            </a:r>
          </a:p>
          <a:p>
            <a:pPr lvl="1"/>
            <a:r>
              <a:rPr lang="en-US" dirty="0"/>
              <a:t>Personnel cross training, corporate reach back, etc.</a:t>
            </a:r>
          </a:p>
          <a:p>
            <a:r>
              <a:rPr lang="en-US" dirty="0"/>
              <a:t>Concern</a:t>
            </a:r>
          </a:p>
          <a:p>
            <a:pPr lvl="1"/>
            <a:r>
              <a:rPr lang="en-US" dirty="0"/>
              <a:t>No plan, Agreement not renewed within accreditation period (if utilizing backup agreement), Agreement in place but no testing of backup capability (i.e., accredited in category, testing of system), spare parts capability not in place. </a:t>
            </a:r>
          </a:p>
          <a:p>
            <a:r>
              <a:rPr lang="en-US" dirty="0"/>
              <a:t>Observation	</a:t>
            </a:r>
          </a:p>
          <a:p>
            <a:pPr lvl="1"/>
            <a:r>
              <a:rPr lang="en-US" dirty="0"/>
              <a:t>Plan in place, some testing done but not comprehensive, plans may lack detail</a:t>
            </a:r>
          </a:p>
        </p:txBody>
      </p:sp>
      <p:sp>
        <p:nvSpPr>
          <p:cNvPr id="4" name="Slide Number Placeholder 3">
            <a:extLst>
              <a:ext uri="{FF2B5EF4-FFF2-40B4-BE49-F238E27FC236}">
                <a16:creationId xmlns:a16="http://schemas.microsoft.com/office/drawing/2014/main" id="{1B2C05AF-E418-BCF1-D033-08BDD52CBD39}"/>
              </a:ext>
            </a:extLst>
          </p:cNvPr>
          <p:cNvSpPr>
            <a:spLocks noGrp="1"/>
          </p:cNvSpPr>
          <p:nvPr>
            <p:ph type="sldNum" sz="quarter" idx="10"/>
          </p:nvPr>
        </p:nvSpPr>
        <p:spPr/>
        <p:txBody>
          <a:bodyPr/>
          <a:lstStyle/>
          <a:p>
            <a:fld id="{67C7B901-DD5A-4D63-983D-2E3EEDC6FDFD}" type="slidenum">
              <a:rPr lang="en-US" altLang="en-US" smtClean="0"/>
              <a:pPr/>
              <a:t>17</a:t>
            </a:fld>
            <a:endParaRPr lang="en-US" altLang="en-US" dirty="0"/>
          </a:p>
        </p:txBody>
      </p:sp>
      <p:sp>
        <p:nvSpPr>
          <p:cNvPr id="5" name="Title 1">
            <a:extLst>
              <a:ext uri="{FF2B5EF4-FFF2-40B4-BE49-F238E27FC236}">
                <a16:creationId xmlns:a16="http://schemas.microsoft.com/office/drawing/2014/main" id="{BB8F315C-06B5-B6C2-CEB7-59AA204BA903}"/>
              </a:ext>
            </a:extLst>
          </p:cNvPr>
          <p:cNvSpPr>
            <a:spLocks noGrp="1"/>
          </p:cNvSpPr>
          <p:nvPr>
            <p:ph type="title"/>
          </p:nvPr>
        </p:nvSpPr>
        <p:spPr>
          <a:xfrm>
            <a:off x="2362200" y="304800"/>
            <a:ext cx="6629400" cy="1143000"/>
          </a:xfrm>
        </p:spPr>
        <p:txBody>
          <a:bodyPr/>
          <a:lstStyle/>
          <a:p>
            <a:pPr algn="ctr"/>
            <a:r>
              <a:rPr lang="en-US" dirty="0"/>
              <a:t>Assessing to current continuity requirements – considerations</a:t>
            </a:r>
          </a:p>
        </p:txBody>
      </p:sp>
    </p:spTree>
    <p:extLst>
      <p:ext uri="{BB962C8B-B14F-4D97-AF65-F5344CB8AC3E}">
        <p14:creationId xmlns:p14="http://schemas.microsoft.com/office/powerpoint/2010/main" val="363759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fontAlgn="t"/>
            <a:r>
              <a:rPr lang="en-US" dirty="0">
                <a:latin typeface="Tahoma" pitchFamily="34" charset="0"/>
                <a:cs typeface="Tahoma" pitchFamily="34" charset="0"/>
              </a:rPr>
              <a:t>Writing Tips</a:t>
            </a:r>
          </a:p>
        </p:txBody>
      </p:sp>
      <p:sp>
        <p:nvSpPr>
          <p:cNvPr id="11267" name="Content Placeholder 2"/>
          <p:cNvSpPr>
            <a:spLocks noGrp="1"/>
          </p:cNvSpPr>
          <p:nvPr>
            <p:ph idx="1"/>
          </p:nvPr>
        </p:nvSpPr>
        <p:spPr/>
        <p:txBody>
          <a:bodyPr/>
          <a:lstStyle/>
          <a:p>
            <a:r>
              <a:rPr lang="en-US" dirty="0">
                <a:latin typeface="Tahoma" pitchFamily="34" charset="0"/>
                <a:cs typeface="Tahoma" pitchFamily="34" charset="0"/>
              </a:rPr>
              <a:t>Each finding should stand on its own merits.</a:t>
            </a:r>
          </a:p>
          <a:p>
            <a:endParaRPr lang="en-US" dirty="0">
              <a:latin typeface="Tahoma" pitchFamily="34" charset="0"/>
              <a:cs typeface="Tahoma" pitchFamily="34" charset="0"/>
            </a:endParaRPr>
          </a:p>
          <a:p>
            <a:r>
              <a:rPr lang="en-US" dirty="0">
                <a:latin typeface="Tahoma" pitchFamily="34" charset="0"/>
                <a:cs typeface="Tahoma" pitchFamily="34" charset="0"/>
              </a:rPr>
              <a:t>Put the major issue up front.</a:t>
            </a:r>
          </a:p>
          <a:p>
            <a:endParaRPr lang="en-US" dirty="0">
              <a:latin typeface="Tahoma" pitchFamily="34" charset="0"/>
              <a:cs typeface="Tahoma" pitchFamily="34" charset="0"/>
            </a:endParaRPr>
          </a:p>
          <a:p>
            <a:r>
              <a:rPr lang="en-US" dirty="0">
                <a:latin typeface="Tahoma" pitchFamily="34" charset="0"/>
                <a:cs typeface="Tahoma" pitchFamily="34" charset="0"/>
              </a:rPr>
              <a:t>Do not worry about upsetting the participant.  Don’t write the excuses for a finding.  </a:t>
            </a:r>
          </a:p>
          <a:p>
            <a:endParaRPr lang="en-US" dirty="0">
              <a:latin typeface="Tahoma" pitchFamily="34" charset="0"/>
              <a:cs typeface="Tahoma" pitchFamily="34" charset="0"/>
            </a:endParaRPr>
          </a:p>
          <a:p>
            <a:r>
              <a:rPr lang="en-US" dirty="0">
                <a:latin typeface="Tahoma" pitchFamily="34" charset="0"/>
                <a:cs typeface="Tahoma" pitchFamily="34" charset="0"/>
              </a:rPr>
              <a:t>Ensure the write-up is complete and that a person who is not involved with the assessment (i.e. STM) can understand the issue from the write-up.  </a:t>
            </a:r>
          </a:p>
        </p:txBody>
      </p:sp>
    </p:spTree>
    <p:extLst>
      <p:ext uri="{BB962C8B-B14F-4D97-AF65-F5344CB8AC3E}">
        <p14:creationId xmlns:p14="http://schemas.microsoft.com/office/powerpoint/2010/main" val="1528428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895600" y="457200"/>
            <a:ext cx="5791200" cy="685800"/>
          </a:xfrm>
          <a:noFill/>
          <a:ln w="9525">
            <a:noFill/>
            <a:miter lim="800000"/>
            <a:headEnd/>
            <a:tailEnd/>
          </a:ln>
        </p:spPr>
        <p:txBody>
          <a:bodyPr vert="horz" wrap="square" lIns="91440" tIns="45720" rIns="91440" bIns="45720" numCol="1" anchor="ctr" anchorCtr="0" compatLnSpc="1">
            <a:prstTxWarp prst="textNoShape">
              <a:avLst/>
            </a:prstTxWarp>
          </a:bodyPr>
          <a:lstStyle/>
          <a:p>
            <a:pPr fontAlgn="t"/>
            <a:r>
              <a:rPr lang="en-US" dirty="0">
                <a:latin typeface="Tahoma" pitchFamily="34" charset="0"/>
                <a:cs typeface="Tahoma" pitchFamily="34" charset="0"/>
              </a:rPr>
              <a:t>Report Assessment Workshop</a:t>
            </a:r>
          </a:p>
        </p:txBody>
      </p:sp>
      <p:sp>
        <p:nvSpPr>
          <p:cNvPr id="10243" name="Rectangle 3"/>
          <p:cNvSpPr>
            <a:spLocks noGrp="1" noChangeArrowheads="1"/>
          </p:cNvSpPr>
          <p:nvPr>
            <p:ph idx="1"/>
          </p:nvPr>
        </p:nvSpPr>
        <p:spPr>
          <a:xfrm>
            <a:off x="381000" y="1600200"/>
            <a:ext cx="8610600" cy="4953000"/>
          </a:xfrm>
        </p:spPr>
        <p:txBody>
          <a:bodyPr/>
          <a:lstStyle/>
          <a:p>
            <a:r>
              <a:rPr lang="en-US" b="1" dirty="0">
                <a:latin typeface="Tahoma" pitchFamily="34" charset="0"/>
                <a:cs typeface="Tahoma" pitchFamily="34" charset="0"/>
              </a:rPr>
              <a:t>Assessment Findings, Categorization, and Corrective Actions</a:t>
            </a:r>
          </a:p>
          <a:p>
            <a:pPr lvl="1"/>
            <a:r>
              <a:rPr lang="en-US" dirty="0">
                <a:latin typeface="Tahoma" pitchFamily="34" charset="0"/>
                <a:cs typeface="Tahoma" pitchFamily="34" charset="0"/>
              </a:rPr>
              <a:t>Your Responsibility:</a:t>
            </a:r>
          </a:p>
          <a:p>
            <a:pPr lvl="2"/>
            <a:r>
              <a:rPr lang="en-US" dirty="0">
                <a:latin typeface="Tahoma" pitchFamily="34" charset="0"/>
                <a:cs typeface="Tahoma" pitchFamily="34" charset="0"/>
              </a:rPr>
              <a:t>Given a finding, categorize it as an observation, concern, or deficiency</a:t>
            </a:r>
          </a:p>
          <a:p>
            <a:pPr lvl="2"/>
            <a:r>
              <a:rPr lang="en-US" dirty="0">
                <a:latin typeface="Tahoma" pitchFamily="34" charset="0"/>
                <a:cs typeface="Tahoma" pitchFamily="34" charset="0"/>
              </a:rPr>
              <a:t>If a concern or deficiency, tie the finding to </a:t>
            </a:r>
            <a:r>
              <a:rPr lang="en-US">
                <a:latin typeface="Tahoma" pitchFamily="34" charset="0"/>
                <a:cs typeface="Tahoma" pitchFamily="34" charset="0"/>
              </a:rPr>
              <a:t>a requirement</a:t>
            </a:r>
            <a:endParaRPr lang="en-US" dirty="0">
              <a:latin typeface="Tahoma" pitchFamily="34" charset="0"/>
              <a:cs typeface="Tahoma" pitchFamily="34" charset="0"/>
            </a:endParaRPr>
          </a:p>
          <a:p>
            <a:pPr lvl="2"/>
            <a:r>
              <a:rPr lang="en-US" dirty="0">
                <a:latin typeface="Tahoma" pitchFamily="34" charset="0"/>
                <a:cs typeface="Tahoma" pitchFamily="34" charset="0"/>
              </a:rPr>
              <a:t>Determine if site corrective action plan/response is adequate to close the finding</a:t>
            </a:r>
          </a:p>
          <a:p>
            <a:pPr lvl="2"/>
            <a:endParaRPr lang="en-US" dirty="0">
              <a:latin typeface="Tahoma" pitchFamily="34" charset="0"/>
              <a:cs typeface="Tahoma" pitchFamily="34" charset="0"/>
            </a:endParaRPr>
          </a:p>
          <a:p>
            <a:pPr lvl="1"/>
            <a:r>
              <a:rPr lang="en-US" dirty="0">
                <a:latin typeface="Tahoma" pitchFamily="34" charset="0"/>
                <a:cs typeface="Tahoma" pitchFamily="34" charset="0"/>
              </a:rPr>
              <a:t>What would you look for during the following site assessment?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A7F30-EF7F-2CC4-A984-EBF0F1A6BC92}"/>
              </a:ext>
            </a:extLst>
          </p:cNvPr>
          <p:cNvSpPr>
            <a:spLocks noGrp="1"/>
          </p:cNvSpPr>
          <p:nvPr>
            <p:ph type="title"/>
          </p:nvPr>
        </p:nvSpPr>
        <p:spPr/>
        <p:txBody>
          <a:bodyPr/>
          <a:lstStyle/>
          <a:p>
            <a:r>
              <a:rPr lang="en-US" dirty="0"/>
              <a:t>Corrective Action Review</a:t>
            </a:r>
          </a:p>
        </p:txBody>
      </p:sp>
      <p:sp>
        <p:nvSpPr>
          <p:cNvPr id="3" name="Content Placeholder 2">
            <a:extLst>
              <a:ext uri="{FF2B5EF4-FFF2-40B4-BE49-F238E27FC236}">
                <a16:creationId xmlns:a16="http://schemas.microsoft.com/office/drawing/2014/main" id="{C90F5A05-AD1A-1801-94F8-52629F021228}"/>
              </a:ext>
            </a:extLst>
          </p:cNvPr>
          <p:cNvSpPr>
            <a:spLocks noGrp="1"/>
          </p:cNvSpPr>
          <p:nvPr>
            <p:ph idx="1"/>
          </p:nvPr>
        </p:nvSpPr>
        <p:spPr/>
        <p:txBody>
          <a:bodyPr/>
          <a:lstStyle/>
          <a:p>
            <a:r>
              <a:rPr lang="en-US" dirty="0"/>
              <a:t>Corrective action plans submitted to the STM, through the DOE Field Office, within 45 days of closeout (DOE-STD-1111)</a:t>
            </a:r>
          </a:p>
          <a:p>
            <a:r>
              <a:rPr lang="en-US" dirty="0"/>
              <a:t>Very “optimistic”</a:t>
            </a:r>
          </a:p>
          <a:p>
            <a:r>
              <a:rPr lang="en-US" dirty="0"/>
              <a:t>STM sends CAP to assessors</a:t>
            </a:r>
          </a:p>
          <a:p>
            <a:pPr lvl="1"/>
            <a:r>
              <a:rPr lang="en-US" dirty="0"/>
              <a:t>Brief review</a:t>
            </a:r>
          </a:p>
          <a:p>
            <a:pPr lvl="1"/>
            <a:r>
              <a:rPr lang="en-US" dirty="0"/>
              <a:t>Big picture – did they address the issue you identified or saw?</a:t>
            </a:r>
          </a:p>
          <a:p>
            <a:pPr lvl="1"/>
            <a:r>
              <a:rPr lang="en-US" dirty="0"/>
              <a:t>If they carry out the CA, will it fix the problem?</a:t>
            </a:r>
          </a:p>
          <a:p>
            <a:pPr lvl="1"/>
            <a:r>
              <a:rPr lang="en-US" dirty="0"/>
              <a:t>Not a rock-bringing exercise</a:t>
            </a:r>
          </a:p>
          <a:p>
            <a:pPr lvl="1"/>
            <a:r>
              <a:rPr lang="en-US" dirty="0"/>
              <a:t>Follow up will be assessed by subsequent assessors (or monitoring visit)</a:t>
            </a:r>
          </a:p>
        </p:txBody>
      </p:sp>
    </p:spTree>
    <p:extLst>
      <p:ext uri="{BB962C8B-B14F-4D97-AF65-F5344CB8AC3E}">
        <p14:creationId xmlns:p14="http://schemas.microsoft.com/office/powerpoint/2010/main" val="1718105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FC93A4-9885-145D-D950-F25ED5330ED8}"/>
              </a:ext>
            </a:extLst>
          </p:cNvPr>
          <p:cNvSpPr>
            <a:spLocks noGrp="1"/>
          </p:cNvSpPr>
          <p:nvPr>
            <p:ph type="title"/>
          </p:nvPr>
        </p:nvSpPr>
        <p:spPr/>
        <p:txBody>
          <a:bodyPr/>
          <a:lstStyle/>
          <a:p>
            <a:r>
              <a:rPr lang="en-US" dirty="0"/>
              <a:t>Finding example #1</a:t>
            </a:r>
          </a:p>
        </p:txBody>
      </p:sp>
      <p:sp>
        <p:nvSpPr>
          <p:cNvPr id="3" name="Content Placeholder 2">
            <a:extLst>
              <a:ext uri="{FF2B5EF4-FFF2-40B4-BE49-F238E27FC236}">
                <a16:creationId xmlns:a16="http://schemas.microsoft.com/office/drawing/2014/main" id="{8DDB7451-B5D1-F54C-B741-65F77C187014}"/>
              </a:ext>
            </a:extLst>
          </p:cNvPr>
          <p:cNvSpPr>
            <a:spLocks noGrp="1"/>
          </p:cNvSpPr>
          <p:nvPr>
            <p:ph idx="1"/>
          </p:nvPr>
        </p:nvSpPr>
        <p:spPr/>
        <p:txBody>
          <a:bodyPr/>
          <a:lstStyle/>
          <a:p>
            <a:pPr algn="l"/>
            <a:r>
              <a:rPr lang="en-US" sz="1800" b="0" i="0" u="none" strike="noStrike" baseline="0" dirty="0">
                <a:latin typeface="Arial" panose="020B0604020202020204" pitchFamily="34" charset="0"/>
              </a:rPr>
              <a:t>The training documentation is in paper form and not maintained electronically for dosimetry-related tasks. There is no process in place to remind personnel that training is due or alert when training is out of date. Some training documents referenced previous-generation dosimetry systems (the track etch training referred to electro-chemical etching instead of the newer chemical etch TASL system). The training program needs to be updated, maintained in a more rigorous fashion, and a system implemented to ensure personnel are current in the appropriate training areas and requirements. (TQ.1, TQ.2, TQ.3).</a:t>
            </a:r>
          </a:p>
          <a:p>
            <a:pPr algn="l"/>
            <a:r>
              <a:rPr lang="en-US" sz="1800" dirty="0">
                <a:latin typeface="Arial" panose="020B0604020202020204" pitchFamily="34" charset="0"/>
              </a:rPr>
              <a:t>Concern</a:t>
            </a:r>
          </a:p>
          <a:p>
            <a:pPr algn="l"/>
            <a:r>
              <a:rPr lang="en-US" sz="1800" dirty="0">
                <a:latin typeface="Arial" panose="020B0604020202020204" pitchFamily="34" charset="0"/>
              </a:rPr>
              <a:t>References? </a:t>
            </a:r>
            <a:endParaRPr lang="en-US" dirty="0"/>
          </a:p>
        </p:txBody>
      </p:sp>
    </p:spTree>
    <p:extLst>
      <p:ext uri="{BB962C8B-B14F-4D97-AF65-F5344CB8AC3E}">
        <p14:creationId xmlns:p14="http://schemas.microsoft.com/office/powerpoint/2010/main" val="3023964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C1859-6F19-63F6-F2F5-233EA5A48D0F}"/>
              </a:ext>
            </a:extLst>
          </p:cNvPr>
          <p:cNvSpPr>
            <a:spLocks noGrp="1"/>
          </p:cNvSpPr>
          <p:nvPr>
            <p:ph type="title"/>
          </p:nvPr>
        </p:nvSpPr>
        <p:spPr/>
        <p:txBody>
          <a:bodyPr/>
          <a:lstStyle/>
          <a:p>
            <a:r>
              <a:rPr lang="en-US" dirty="0"/>
              <a:t>Finding example #1 proposed corrective actions</a:t>
            </a:r>
          </a:p>
        </p:txBody>
      </p:sp>
      <p:sp>
        <p:nvSpPr>
          <p:cNvPr id="3" name="Content Placeholder 2">
            <a:extLst>
              <a:ext uri="{FF2B5EF4-FFF2-40B4-BE49-F238E27FC236}">
                <a16:creationId xmlns:a16="http://schemas.microsoft.com/office/drawing/2014/main" id="{079F7A83-E179-FC8A-D59A-4D0F1372032C}"/>
              </a:ext>
            </a:extLst>
          </p:cNvPr>
          <p:cNvSpPr>
            <a:spLocks noGrp="1"/>
          </p:cNvSpPr>
          <p:nvPr>
            <p:ph idx="1"/>
          </p:nvPr>
        </p:nvSpPr>
        <p:spPr/>
        <p:txBody>
          <a:bodyPr/>
          <a:lstStyle/>
          <a:p>
            <a:pPr algn="l"/>
            <a:r>
              <a:rPr lang="en-US" sz="1600" b="0" i="0" u="none" strike="noStrike" baseline="0" dirty="0">
                <a:latin typeface="Arial" panose="020B0604020202020204" pitchFamily="34" charset="0"/>
              </a:rPr>
              <a:t>Revise EDL-02, Dosimetry Training, to reflect an updated internal training program and training records management system. Include, as appropriate, updates or clarification for the following training program elements: (1) Initial written evaluations for each qualification type and level. (2) Examples of tasks suitable for annual performance observation requirements. (3) Description of required reading program for initial training, annual retraining, and upon procedure revision.</a:t>
            </a:r>
          </a:p>
          <a:p>
            <a:pPr algn="l"/>
            <a:r>
              <a:rPr lang="en-US" sz="1600" b="0" i="0" u="none" strike="noStrike" baseline="0" dirty="0">
                <a:latin typeface="Arial" panose="020B0604020202020204" pitchFamily="34" charset="0"/>
              </a:rPr>
              <a:t>Include a rigorous training records management system to ensure signed paper files are digitized and originals are appropriately protected in accordance with XXX Institutional Procedure PRO-0207, Managing Records. The second part of this corrective action addresses Observation #3 as identified in the assessment report. Although responses to observations are not required by DOELAP, XXX agrees with the observation and will take the corrective action identified.</a:t>
            </a:r>
          </a:p>
          <a:p>
            <a:pPr algn="l"/>
            <a:r>
              <a:rPr lang="en-US" sz="1600" b="0" i="0" u="none" strike="noStrike" baseline="0" dirty="0">
                <a:latin typeface="Arial" panose="020B0604020202020204" pitchFamily="34" charset="0"/>
              </a:rPr>
              <a:t>Develop an electronic training management system to track dosimetry program training requirements, completions, and due dates. Ensure new requirements for training records management described in the revision to EDL-02, Dosimetry Training, are implemented.</a:t>
            </a:r>
            <a:endParaRPr lang="en-US" sz="1600" dirty="0"/>
          </a:p>
        </p:txBody>
      </p:sp>
    </p:spTree>
    <p:extLst>
      <p:ext uri="{BB962C8B-B14F-4D97-AF65-F5344CB8AC3E}">
        <p14:creationId xmlns:p14="http://schemas.microsoft.com/office/powerpoint/2010/main" val="11215798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B82EF-9F23-F483-8082-03858BB42A6C}"/>
              </a:ext>
            </a:extLst>
          </p:cNvPr>
          <p:cNvSpPr>
            <a:spLocks noGrp="1"/>
          </p:cNvSpPr>
          <p:nvPr>
            <p:ph type="title"/>
          </p:nvPr>
        </p:nvSpPr>
        <p:spPr/>
        <p:txBody>
          <a:bodyPr/>
          <a:lstStyle/>
          <a:p>
            <a:r>
              <a:rPr lang="en-US" dirty="0"/>
              <a:t>Finding example #2</a:t>
            </a:r>
          </a:p>
        </p:txBody>
      </p:sp>
      <p:sp>
        <p:nvSpPr>
          <p:cNvPr id="3" name="Content Placeholder 2">
            <a:extLst>
              <a:ext uri="{FF2B5EF4-FFF2-40B4-BE49-F238E27FC236}">
                <a16:creationId xmlns:a16="http://schemas.microsoft.com/office/drawing/2014/main" id="{21A2F63E-FCCA-07F0-1F11-9FAEBCD3AF11}"/>
              </a:ext>
            </a:extLst>
          </p:cNvPr>
          <p:cNvSpPr>
            <a:spLocks noGrp="1"/>
          </p:cNvSpPr>
          <p:nvPr>
            <p:ph idx="1"/>
          </p:nvPr>
        </p:nvSpPr>
        <p:spPr/>
        <p:txBody>
          <a:bodyPr/>
          <a:lstStyle/>
          <a:p>
            <a:r>
              <a:rPr lang="en-US" sz="1800" dirty="0">
                <a:effectLst/>
                <a:latin typeface="Arial" panose="020B0604020202020204" pitchFamily="34" charset="0"/>
                <a:ea typeface="Times New Roman" panose="02020603050405020304" pitchFamily="18" charset="0"/>
              </a:rPr>
              <a:t>Annual observation of performance of personnel is not being performed. </a:t>
            </a:r>
            <a:r>
              <a:rPr lang="en-US" sz="1800" dirty="0">
                <a:latin typeface="Arial" panose="020B0604020202020204" pitchFamily="34" charset="0"/>
                <a:ea typeface="Times New Roman" panose="02020603050405020304" pitchFamily="18" charset="0"/>
              </a:rPr>
              <a:t>XXX</a:t>
            </a:r>
            <a:r>
              <a:rPr lang="en-US" sz="1800" dirty="0">
                <a:effectLst/>
                <a:latin typeface="Arial" panose="020B0604020202020204" pitchFamily="34" charset="0"/>
                <a:ea typeface="Times New Roman" panose="02020603050405020304" pitchFamily="18" charset="0"/>
              </a:rPr>
              <a:t> training requalification periods have been set to a two year interval to match plant standards. No observation of performance is being performed in the interim years. (TQ4)</a:t>
            </a:r>
          </a:p>
          <a:p>
            <a:pPr algn="l"/>
            <a:r>
              <a:rPr lang="en-US" sz="2000" dirty="0">
                <a:latin typeface="Arial" panose="020B0604020202020204" pitchFamily="34" charset="0"/>
              </a:rPr>
              <a:t>Concern</a:t>
            </a:r>
          </a:p>
          <a:p>
            <a:pPr algn="l"/>
            <a:r>
              <a:rPr lang="en-US" sz="2000" dirty="0">
                <a:latin typeface="Arial" panose="020B0604020202020204" pitchFamily="34" charset="0"/>
              </a:rPr>
              <a:t>References?</a:t>
            </a:r>
            <a:endParaRPr lang="en-US" dirty="0"/>
          </a:p>
        </p:txBody>
      </p:sp>
    </p:spTree>
    <p:extLst>
      <p:ext uri="{BB962C8B-B14F-4D97-AF65-F5344CB8AC3E}">
        <p14:creationId xmlns:p14="http://schemas.microsoft.com/office/powerpoint/2010/main" val="481225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8B947-6113-AE17-B773-F18BB83B58EF}"/>
              </a:ext>
            </a:extLst>
          </p:cNvPr>
          <p:cNvSpPr>
            <a:spLocks noGrp="1"/>
          </p:cNvSpPr>
          <p:nvPr>
            <p:ph type="title"/>
          </p:nvPr>
        </p:nvSpPr>
        <p:spPr/>
        <p:txBody>
          <a:bodyPr/>
          <a:lstStyle/>
          <a:p>
            <a:r>
              <a:rPr lang="en-US" dirty="0"/>
              <a:t>Finding example #2 proposed corrective actions</a:t>
            </a:r>
          </a:p>
        </p:txBody>
      </p:sp>
      <p:sp>
        <p:nvSpPr>
          <p:cNvPr id="3" name="Content Placeholder 2">
            <a:extLst>
              <a:ext uri="{FF2B5EF4-FFF2-40B4-BE49-F238E27FC236}">
                <a16:creationId xmlns:a16="http://schemas.microsoft.com/office/drawing/2014/main" id="{ABC28020-5212-795E-8893-2F45D02D02A1}"/>
              </a:ext>
            </a:extLst>
          </p:cNvPr>
          <p:cNvSpPr>
            <a:spLocks noGrp="1"/>
          </p:cNvSpPr>
          <p:nvPr>
            <p:ph idx="1"/>
          </p:nvPr>
        </p:nvSpPr>
        <p:spPr/>
        <p:txBody>
          <a:bodyPr/>
          <a:lstStyle/>
          <a:p>
            <a:r>
              <a:rPr lang="en-US" dirty="0">
                <a:latin typeface="Arial" panose="020B0604020202020204" pitchFamily="34" charset="0"/>
                <a:cs typeface="Arial" panose="020B0604020202020204" pitchFamily="34" charset="0"/>
              </a:rPr>
              <a:t>All Dosimetry Qualification cards have been updated to reflect an annual requalification period in order to document personnel performance sufficiently. This action is complete.</a:t>
            </a:r>
          </a:p>
        </p:txBody>
      </p:sp>
    </p:spTree>
    <p:extLst>
      <p:ext uri="{BB962C8B-B14F-4D97-AF65-F5344CB8AC3E}">
        <p14:creationId xmlns:p14="http://schemas.microsoft.com/office/powerpoint/2010/main" val="1346888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F86AD-E4AE-5AEC-3B5B-5FF51D62BD95}"/>
              </a:ext>
            </a:extLst>
          </p:cNvPr>
          <p:cNvSpPr>
            <a:spLocks noGrp="1"/>
          </p:cNvSpPr>
          <p:nvPr>
            <p:ph type="title"/>
          </p:nvPr>
        </p:nvSpPr>
        <p:spPr/>
        <p:txBody>
          <a:bodyPr/>
          <a:lstStyle/>
          <a:p>
            <a:r>
              <a:rPr lang="en-US" dirty="0"/>
              <a:t>Finding example #3</a:t>
            </a:r>
          </a:p>
        </p:txBody>
      </p:sp>
      <p:sp>
        <p:nvSpPr>
          <p:cNvPr id="3" name="Content Placeholder 2">
            <a:extLst>
              <a:ext uri="{FF2B5EF4-FFF2-40B4-BE49-F238E27FC236}">
                <a16:creationId xmlns:a16="http://schemas.microsoft.com/office/drawing/2014/main" id="{03A60EE0-D74D-3080-2845-3E99EDD84557}"/>
              </a:ext>
            </a:extLst>
          </p:cNvPr>
          <p:cNvSpPr>
            <a:spLocks noGrp="1"/>
          </p:cNvSpPr>
          <p:nvPr>
            <p:ph idx="1"/>
          </p:nvPr>
        </p:nvSpPr>
        <p:spPr/>
        <p:txBody>
          <a:bodyPr/>
          <a:lstStyle/>
          <a:p>
            <a:pPr marL="0" marR="0" algn="just">
              <a:spcBef>
                <a:spcPts val="0"/>
              </a:spcBef>
              <a:spcAft>
                <a:spcPts val="0"/>
              </a:spcAft>
            </a:pPr>
            <a:r>
              <a:rPr lang="en-US" sz="18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a:effectLst/>
                <a:latin typeface="Arial" panose="020B0604020202020204" pitchFamily="34" charset="0"/>
                <a:ea typeface="Times New Roman" panose="02020603050405020304" pitchFamily="18" charset="0"/>
              </a:rPr>
              <a:t>The Blind Audit program is established for both whole-body and extremity dosimeters. The DOELAP expectation for a blind audit program under the new standard was recently communicated to provide clarification for requirements TD20, OD20, and TE18 and stated </a:t>
            </a:r>
            <a:r>
              <a:rPr lang="en-US" sz="1800" b="1" dirty="0">
                <a:effectLst/>
                <a:latin typeface="Arial" panose="020B0604020202020204" pitchFamily="34" charset="0"/>
                <a:ea typeface="Times New Roman" panose="02020603050405020304" pitchFamily="18" charset="0"/>
              </a:rPr>
              <a:t>“If accredited in IIA, program must include two x-ray beams from 20 to 70 keV and at least two from 70 to 500 keV. </a:t>
            </a:r>
            <a:r>
              <a:rPr lang="en-US" sz="1800" b="1" baseline="30000" dirty="0">
                <a:effectLst/>
                <a:latin typeface="Arial" panose="020B0604020202020204" pitchFamily="34" charset="0"/>
                <a:ea typeface="Times New Roman" panose="02020603050405020304" pitchFamily="18" charset="0"/>
              </a:rPr>
              <a:t>137</a:t>
            </a:r>
            <a:r>
              <a:rPr lang="en-US" sz="1800" b="1" dirty="0">
                <a:effectLst/>
                <a:latin typeface="Arial" panose="020B0604020202020204" pitchFamily="34" charset="0"/>
                <a:ea typeface="Times New Roman" panose="02020603050405020304" pitchFamily="18" charset="0"/>
              </a:rPr>
              <a:t>Cs and/or </a:t>
            </a:r>
            <a:r>
              <a:rPr lang="en-US" sz="1800" b="1" baseline="30000" dirty="0">
                <a:effectLst/>
                <a:latin typeface="Arial" panose="020B0604020202020204" pitchFamily="34" charset="0"/>
                <a:ea typeface="Times New Roman" panose="02020603050405020304" pitchFamily="18" charset="0"/>
              </a:rPr>
              <a:t>60</a:t>
            </a:r>
            <a:r>
              <a:rPr lang="en-US" sz="1800" b="1" dirty="0">
                <a:effectLst/>
                <a:latin typeface="Arial" panose="020B0604020202020204" pitchFamily="34" charset="0"/>
                <a:ea typeface="Times New Roman" panose="02020603050405020304" pitchFamily="18" charset="0"/>
              </a:rPr>
              <a:t>Co must always be included. If accredited in IIIA, then include </a:t>
            </a:r>
            <a:r>
              <a:rPr lang="en-US" sz="1800" b="1" baseline="30000" dirty="0">
                <a:effectLst/>
                <a:latin typeface="Arial" panose="020B0604020202020204" pitchFamily="34" charset="0"/>
                <a:ea typeface="Times New Roman" panose="02020603050405020304" pitchFamily="18" charset="0"/>
              </a:rPr>
              <a:t>90</a:t>
            </a:r>
            <a:r>
              <a:rPr lang="en-US" sz="1800" b="1" dirty="0">
                <a:effectLst/>
                <a:latin typeface="Arial" panose="020B0604020202020204" pitchFamily="34" charset="0"/>
                <a:ea typeface="Times New Roman" panose="02020603050405020304" pitchFamily="18" charset="0"/>
              </a:rPr>
              <a:t>Sr/</a:t>
            </a:r>
            <a:r>
              <a:rPr lang="en-US" sz="1800" b="1" baseline="30000" dirty="0">
                <a:effectLst/>
                <a:latin typeface="Arial" panose="020B0604020202020204" pitchFamily="34" charset="0"/>
                <a:ea typeface="Times New Roman" panose="02020603050405020304" pitchFamily="18" charset="0"/>
              </a:rPr>
              <a:t>90</a:t>
            </a:r>
            <a:r>
              <a:rPr lang="en-US" sz="1800" b="1" dirty="0">
                <a:effectLst/>
                <a:latin typeface="Arial" panose="020B0604020202020204" pitchFamily="34" charset="0"/>
                <a:ea typeface="Times New Roman" panose="02020603050405020304" pitchFamily="18" charset="0"/>
              </a:rPr>
              <a:t>Y and </a:t>
            </a:r>
            <a:r>
              <a:rPr lang="en-US" sz="1800" b="1" baseline="30000" dirty="0">
                <a:effectLst/>
                <a:latin typeface="Arial" panose="020B0604020202020204" pitchFamily="34" charset="0"/>
                <a:ea typeface="Times New Roman" panose="02020603050405020304" pitchFamily="18" charset="0"/>
              </a:rPr>
              <a:t>85</a:t>
            </a:r>
            <a:r>
              <a:rPr lang="en-US" sz="1800" b="1" dirty="0">
                <a:effectLst/>
                <a:latin typeface="Arial" panose="020B0604020202020204" pitchFamily="34" charset="0"/>
                <a:ea typeface="Times New Roman" panose="02020603050405020304" pitchFamily="18" charset="0"/>
              </a:rPr>
              <a:t>Kr. If accredited in VA, then include both bare and moderated </a:t>
            </a:r>
            <a:r>
              <a:rPr lang="en-US" sz="1800" b="1" baseline="30000" dirty="0">
                <a:effectLst/>
                <a:latin typeface="Arial" panose="020B0604020202020204" pitchFamily="34" charset="0"/>
                <a:ea typeface="Times New Roman" panose="02020603050405020304" pitchFamily="18" charset="0"/>
              </a:rPr>
              <a:t>252</a:t>
            </a:r>
            <a:r>
              <a:rPr lang="en-US" sz="1800" b="1" dirty="0">
                <a:effectLst/>
                <a:latin typeface="Arial" panose="020B0604020202020204" pitchFamily="34" charset="0"/>
                <a:ea typeface="Times New Roman" panose="02020603050405020304" pitchFamily="18" charset="0"/>
              </a:rPr>
              <a:t>Cf.</a:t>
            </a:r>
            <a:r>
              <a:rPr lang="en-US" sz="1800" dirty="0">
                <a:effectLst/>
                <a:latin typeface="Arial" panose="020B0604020202020204" pitchFamily="34" charset="0"/>
                <a:ea typeface="Times New Roman" panose="02020603050405020304" pitchFamily="18" charset="0"/>
              </a:rPr>
              <a:t>” The XXX blind audit program currently does not include this specificity (TD20, OD20, and TE18).</a:t>
            </a:r>
          </a:p>
          <a:p>
            <a:pPr algn="l"/>
            <a:r>
              <a:rPr lang="en-US" sz="2000" dirty="0">
                <a:latin typeface="Arial" panose="020B0604020202020204" pitchFamily="34" charset="0"/>
              </a:rPr>
              <a:t>Concern</a:t>
            </a:r>
          </a:p>
          <a:p>
            <a:pPr algn="l"/>
            <a:r>
              <a:rPr lang="en-US" sz="2000" dirty="0">
                <a:latin typeface="Arial" panose="020B0604020202020204" pitchFamily="34" charset="0"/>
              </a:rPr>
              <a:t>References?</a:t>
            </a:r>
            <a:endParaRPr lang="en-US" dirty="0"/>
          </a:p>
          <a:p>
            <a:endParaRPr lang="en-US" dirty="0"/>
          </a:p>
        </p:txBody>
      </p:sp>
    </p:spTree>
    <p:extLst>
      <p:ext uri="{BB962C8B-B14F-4D97-AF65-F5344CB8AC3E}">
        <p14:creationId xmlns:p14="http://schemas.microsoft.com/office/powerpoint/2010/main" val="2954222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OE NE Large">
  <a:themeElements>
    <a:clrScheme name="DOE NE Larg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OE NE Large">
      <a:majorFont>
        <a:latin typeface="Arial Black"/>
        <a:ea typeface=""/>
        <a:cs typeface=""/>
      </a:majorFont>
      <a:minorFont>
        <a:latin typeface="Arial Blac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OE NE Larg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OE NE Larg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OE NE Larg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OE NE Larg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OE NE Larg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OE NE Larg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OE NE Larg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OE NE Larg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OE NE Larg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OE NE Larg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OE NE Larg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OE NE Larg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DOE-NE PRESENTATION FORMAT</Template>
  <TotalTime>42626</TotalTime>
  <Words>1901</Words>
  <Application>Microsoft Office PowerPoint</Application>
  <PresentationFormat>On-screen Show (4:3)</PresentationFormat>
  <Paragraphs>89</Paragraphs>
  <Slides>17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Arial Black</vt:lpstr>
      <vt:lpstr>Symbol</vt:lpstr>
      <vt:lpstr>Tahoma</vt:lpstr>
      <vt:lpstr>Times New Roman</vt:lpstr>
      <vt:lpstr>Wingdings</vt:lpstr>
      <vt:lpstr>DOE NE Large</vt:lpstr>
      <vt:lpstr> Dosimetry DOELAP Assessor Training  Review of Findings</vt:lpstr>
      <vt:lpstr>Writing Tips</vt:lpstr>
      <vt:lpstr>Report Assessment Workshop</vt:lpstr>
      <vt:lpstr>Corrective Action Review</vt:lpstr>
      <vt:lpstr>Finding example #1</vt:lpstr>
      <vt:lpstr>Finding example #1 proposed corrective actions</vt:lpstr>
      <vt:lpstr>Finding example #2</vt:lpstr>
      <vt:lpstr>Finding example #2 proposed corrective actions</vt:lpstr>
      <vt:lpstr>Finding example #3</vt:lpstr>
      <vt:lpstr>Finding example #3 proposed corrective actions</vt:lpstr>
      <vt:lpstr>Finding example #4</vt:lpstr>
      <vt:lpstr>Finding example #5</vt:lpstr>
      <vt:lpstr>Finding example #6</vt:lpstr>
      <vt:lpstr>Finding example #7</vt:lpstr>
      <vt:lpstr>Finding example #7 proposed corrective actions</vt:lpstr>
      <vt:lpstr>PowerPoint Presentation</vt:lpstr>
      <vt:lpstr>Assessing to current continuity requirements – considerations</vt:lpstr>
    </vt:vector>
  </TitlesOfParts>
  <Company>DOE-ID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DOELAP Assessor Training Session 3 The Assessment Report</dc:title>
  <dc:creator>Guy Backstrom</dc:creator>
  <cp:lastModifiedBy>Bohrer, Steven E</cp:lastModifiedBy>
  <cp:revision>509</cp:revision>
  <cp:lastPrinted>2015-09-30T19:41:49Z</cp:lastPrinted>
  <dcterms:created xsi:type="dcterms:W3CDTF">2009-05-27T18:57:34Z</dcterms:created>
  <dcterms:modified xsi:type="dcterms:W3CDTF">2023-09-08T23:30:27Z</dcterms:modified>
</cp:coreProperties>
</file>